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24" autoAdjust="0"/>
    <p:restoredTop sz="94610"/>
  </p:normalViewPr>
  <p:slideViewPr>
    <p:cSldViewPr snapToGrid="0" snapToObjects="1">
      <p:cViewPr>
        <p:scale>
          <a:sx n="75" d="100"/>
          <a:sy n="75" d="100"/>
        </p:scale>
        <p:origin x="581" y="-2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311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4630400" cy="82296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385946" y="2519679"/>
            <a:ext cx="10590790" cy="3213178"/>
          </a:xfrm>
        </p:spPr>
        <p:txBody>
          <a:bodyPr anchor="b"/>
          <a:lstStyle>
            <a:lvl1pPr>
              <a:defRPr sz="6480"/>
            </a:lvl1pPr>
          </a:lstStyle>
          <a:p>
            <a:r>
              <a:rPr lang="en-US"/>
              <a:t>Click to edit Master title style</a:t>
            </a:r>
            <a:endParaRPr lang="en-US" dirty="0"/>
          </a:p>
        </p:txBody>
      </p:sp>
      <p:sp>
        <p:nvSpPr>
          <p:cNvPr id="3" name="Subtitle 2"/>
          <p:cNvSpPr>
            <a:spLocks noGrp="1"/>
          </p:cNvSpPr>
          <p:nvPr>
            <p:ph type="subTitle" idx="1"/>
          </p:nvPr>
        </p:nvSpPr>
        <p:spPr bwMode="gray">
          <a:xfrm>
            <a:off x="1385946" y="5732856"/>
            <a:ext cx="10590790" cy="1033704"/>
          </a:xfrm>
        </p:spPr>
        <p:txBody>
          <a:bodyPr anchor="t"/>
          <a:lstStyle>
            <a:lvl1pPr marL="0" indent="0" algn="l">
              <a:buNone/>
              <a:defRPr cap="all">
                <a:solidFill>
                  <a:schemeClr val="accent1">
                    <a:lumMod val="60000"/>
                    <a:lumOff val="4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2190781" y="2150669"/>
            <a:ext cx="1188719" cy="365759"/>
          </a:xfrm>
        </p:spPr>
        <p:txBody>
          <a:bodyPr anchor="t"/>
          <a:lstStyle>
            <a:lvl1pPr algn="l">
              <a:defRPr b="0" i="0">
                <a:solidFill>
                  <a:schemeClr val="bg1">
                    <a:alpha val="60000"/>
                  </a:schemeClr>
                </a:solidFill>
              </a:defRPr>
            </a:lvl1pPr>
          </a:lstStyle>
          <a:p>
            <a:fld id="{B61BEF0D-F0BB-DE4B-95CE-6DB70DBA9567}" type="datetimeFigureOut">
              <a:rPr lang="en-US" smtClean="0"/>
              <a:pPr/>
              <a:t>9/3/2025</a:t>
            </a:fld>
            <a:endParaRPr lang="en-US" dirty="0"/>
          </a:p>
        </p:txBody>
      </p:sp>
      <p:sp>
        <p:nvSpPr>
          <p:cNvPr id="5" name="Footer Placeholder 4"/>
          <p:cNvSpPr>
            <a:spLocks noGrp="1"/>
          </p:cNvSpPr>
          <p:nvPr>
            <p:ph type="ftr" sz="quarter" idx="11"/>
          </p:nvPr>
        </p:nvSpPr>
        <p:spPr bwMode="gray">
          <a:xfrm rot="5400000">
            <a:off x="10742372" y="3873399"/>
            <a:ext cx="4631754" cy="36576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2423049" y="354876"/>
            <a:ext cx="1005839" cy="921224"/>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660609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5963912"/>
            <a:ext cx="10590791"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5" y="822960"/>
            <a:ext cx="10590791" cy="4114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6643998"/>
            <a:ext cx="10590790" cy="592454"/>
          </a:xfrm>
        </p:spPr>
        <p:txBody>
          <a:bodyPr>
            <a:normAutofit/>
          </a:bodyPr>
          <a:lstStyle>
            <a:lvl1pPr marL="0" indent="0">
              <a:buNone/>
              <a:defRPr sz="144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247225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4630400" cy="82296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78558" y="1276101"/>
            <a:ext cx="10598179" cy="1647583"/>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385945" y="4251960"/>
            <a:ext cx="10590791" cy="297180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026504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4630400" cy="82296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1057879" y="728803"/>
            <a:ext cx="962294" cy="1865126"/>
          </a:xfrm>
          <a:prstGeom prst="rect">
            <a:avLst/>
          </a:prstGeom>
          <a:noFill/>
        </p:spPr>
        <p:txBody>
          <a:bodyPr wrap="square" rtlCol="0">
            <a:spAutoFit/>
          </a:bodyPr>
          <a:lstStyle/>
          <a:p>
            <a:pPr algn="r"/>
            <a:r>
              <a:rPr lang="en-US" sz="11520" b="0" i="0" dirty="0">
                <a:solidFill>
                  <a:schemeClr val="accent1">
                    <a:lumMod val="60000"/>
                    <a:lumOff val="40000"/>
                  </a:schemeClr>
                </a:solidFill>
                <a:latin typeface="Arial"/>
                <a:cs typeface="Arial"/>
              </a:rPr>
              <a:t>“</a:t>
            </a:r>
          </a:p>
        </p:txBody>
      </p:sp>
      <p:sp>
        <p:nvSpPr>
          <p:cNvPr id="13" name="TextBox 12"/>
          <p:cNvSpPr txBox="1"/>
          <p:nvPr/>
        </p:nvSpPr>
        <p:spPr bwMode="gray">
          <a:xfrm>
            <a:off x="11861350" y="3136545"/>
            <a:ext cx="783316" cy="1865126"/>
          </a:xfrm>
          <a:prstGeom prst="rect">
            <a:avLst/>
          </a:prstGeom>
          <a:noFill/>
        </p:spPr>
        <p:txBody>
          <a:bodyPr wrap="square" rtlCol="0">
            <a:spAutoFit/>
          </a:bodyPr>
          <a:lstStyle/>
          <a:p>
            <a:pPr algn="r"/>
            <a:r>
              <a:rPr lang="en-US" sz="1152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898254" y="1178561"/>
            <a:ext cx="10144687" cy="3235958"/>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2335135" y="4414519"/>
            <a:ext cx="9277463" cy="410609"/>
          </a:xfrm>
        </p:spPr>
        <p:txBody>
          <a:bodyPr anchor="t">
            <a:normAutofit/>
          </a:bodyPr>
          <a:lstStyle>
            <a:lvl1pPr marL="0" indent="0">
              <a:buNone/>
              <a:defRPr lang="en-US" sz="1680" b="0" i="0" kern="1200" cap="small" dirty="0">
                <a:solidFill>
                  <a:schemeClr val="accent1">
                    <a:lumMod val="60000"/>
                    <a:lumOff val="40000"/>
                  </a:schemeClr>
                </a:solidFill>
                <a:latin typeface="+mn-lt"/>
                <a:ea typeface="+mn-ea"/>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0" name="Text Placeholder 3"/>
          <p:cNvSpPr>
            <a:spLocks noGrp="1"/>
          </p:cNvSpPr>
          <p:nvPr>
            <p:ph type="body" sz="half" idx="2"/>
          </p:nvPr>
        </p:nvSpPr>
        <p:spPr>
          <a:xfrm>
            <a:off x="1385946" y="6035040"/>
            <a:ext cx="11093876" cy="1197428"/>
          </a:xfrm>
        </p:spPr>
        <p:txBody>
          <a:bodyPr anchor="ct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066923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2844800"/>
            <a:ext cx="10590792" cy="218701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6029960"/>
            <a:ext cx="10590791" cy="1032480"/>
          </a:xfrm>
        </p:spPr>
        <p:txBody>
          <a:bodyPr anchor="t"/>
          <a:lstStyle>
            <a:lvl1pPr marL="0" indent="0" algn="l">
              <a:buNone/>
              <a:defRPr sz="2400" cap="none">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37498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85945" y="3124203"/>
            <a:ext cx="3770254"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1385944" y="3815717"/>
            <a:ext cx="3770255"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5415266" y="3124200"/>
            <a:ext cx="3776411"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5415266" y="3815716"/>
            <a:ext cx="3776411"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9465762" y="3124201"/>
            <a:ext cx="377487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9465995" y="3815715"/>
            <a:ext cx="3774643"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5284765"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9326881"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738286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85945" y="5439413"/>
            <a:ext cx="366052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Picture Placeholder 2"/>
          <p:cNvSpPr>
            <a:spLocks noGrp="1" noChangeAspect="1"/>
          </p:cNvSpPr>
          <p:nvPr>
            <p:ph type="pic" idx="15"/>
          </p:nvPr>
        </p:nvSpPr>
        <p:spPr>
          <a:xfrm>
            <a:off x="1601464" y="3124200"/>
            <a:ext cx="3229490"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1385945" y="6130927"/>
            <a:ext cx="3660526"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5482638" y="5439413"/>
            <a:ext cx="3660526" cy="691516"/>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1" name="Picture Placeholder 2"/>
          <p:cNvSpPr>
            <a:spLocks noGrp="1" noChangeAspect="1"/>
          </p:cNvSpPr>
          <p:nvPr>
            <p:ph type="pic" idx="21"/>
          </p:nvPr>
        </p:nvSpPr>
        <p:spPr>
          <a:xfrm>
            <a:off x="5698155" y="3124200"/>
            <a:ext cx="3229492"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5484206" y="6130926"/>
            <a:ext cx="3660526"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9579331" y="5439414"/>
            <a:ext cx="3661314"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2" name="Picture Placeholder 2"/>
          <p:cNvSpPr>
            <a:spLocks noGrp="1" noChangeAspect="1"/>
          </p:cNvSpPr>
          <p:nvPr>
            <p:ph type="pic" idx="22"/>
          </p:nvPr>
        </p:nvSpPr>
        <p:spPr>
          <a:xfrm>
            <a:off x="9795637" y="3124200"/>
            <a:ext cx="3229490"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9579330" y="6130925"/>
            <a:ext cx="3661315"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43" name="Straight Connector 42"/>
          <p:cNvCxnSpPr/>
          <p:nvPr/>
        </p:nvCxnSpPr>
        <p:spPr>
          <a:xfrm>
            <a:off x="5286997"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9357362"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8" name="Footer Placeholder 7"/>
          <p:cNvSpPr>
            <a:spLocks noGrp="1"/>
          </p:cNvSpPr>
          <p:nvPr>
            <p:ph type="ftr" sz="quarter" idx="11"/>
          </p:nvPr>
        </p:nvSpPr>
        <p:spPr>
          <a:xfrm>
            <a:off x="673333" y="7670206"/>
            <a:ext cx="4373138" cy="36576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641697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85945" y="3124200"/>
            <a:ext cx="10590791" cy="409956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834527" y="7670206"/>
            <a:ext cx="1188719" cy="365759"/>
          </a:xfrm>
        </p:spPr>
        <p:txBody>
          <a:bodyPr/>
          <a:lstStyle/>
          <a:p>
            <a:fld id="{B61BEF0D-F0BB-DE4B-95CE-6DB70DBA9567}" type="datetimeFigureOut">
              <a:rPr lang="en-US" smtClean="0"/>
              <a:pPr/>
              <a:t>9/3/2025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129463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10302283" y="1534160"/>
            <a:ext cx="1691958" cy="569830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385945" y="1534160"/>
            <a:ext cx="7507230" cy="569830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783725" y="7670206"/>
            <a:ext cx="1190562" cy="365759"/>
          </a:xfrm>
        </p:spPr>
        <p:txBody>
          <a:bodyPr/>
          <a:lstStyle/>
          <a:p>
            <a:fld id="{B61BEF0D-F0BB-DE4B-95CE-6DB70DBA9567}" type="datetimeFigureOut">
              <a:rPr lang="en-US" smtClean="0"/>
              <a:pPr/>
              <a:t>9/3/2025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866078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130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MASTER_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907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385945" y="3124200"/>
            <a:ext cx="10590791" cy="4099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9/3/2025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334193346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3213174"/>
            <a:ext cx="5221230" cy="2740589"/>
          </a:xfrm>
        </p:spPr>
        <p:txBody>
          <a:bodyPr anchor="ct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274671" y="3213173"/>
            <a:ext cx="4509054" cy="2740589"/>
          </a:xfrm>
        </p:spPr>
        <p:txBody>
          <a:bodyPr anchor="ctr"/>
          <a:lstStyle>
            <a:lvl1pPr marL="0" indent="0" algn="l">
              <a:buNone/>
              <a:defRPr sz="2400" cap="all">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959724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85945" y="3124201"/>
            <a:ext cx="5790190" cy="409956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50455" y="3124200"/>
            <a:ext cx="5790191" cy="40995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9/3/2025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201057590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85946" y="3124200"/>
            <a:ext cx="5790188"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85945" y="3815715"/>
            <a:ext cx="5790190" cy="3408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50455" y="3124200"/>
            <a:ext cx="5790191"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50455" y="3815715"/>
            <a:ext cx="5790191" cy="3408047"/>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24717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385945" y="1168402"/>
            <a:ext cx="10513696" cy="848357"/>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092369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943445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6" y="1554480"/>
            <a:ext cx="3351790" cy="192024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6937375" y="1737360"/>
            <a:ext cx="6228079" cy="54864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385945" y="3755137"/>
            <a:ext cx="3351790" cy="3474719"/>
          </a:xfrm>
        </p:spPr>
        <p:txBody>
          <a:bodyPr/>
          <a:lstStyle>
            <a:lvl1pPr marL="0" indent="0">
              <a:buNone/>
              <a:defRPr sz="168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222861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6" y="2032000"/>
            <a:ext cx="4638161" cy="208280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57444" y="1371600"/>
            <a:ext cx="3872632"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385945" y="4389120"/>
            <a:ext cx="4631054" cy="1645920"/>
          </a:xfrm>
        </p:spPr>
        <p:txBody>
          <a:bodyPr>
            <a:normAutofit/>
          </a:bodyPr>
          <a:lstStyle>
            <a:lvl1pPr marL="0" indent="0">
              <a:buNone/>
              <a:defRPr sz="168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794516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4630400" cy="8229600"/>
            <a:chOff x="0" y="0"/>
            <a:chExt cx="12192000" cy="6858000"/>
          </a:xfrm>
        </p:grpSpPr>
        <p:sp>
          <p:nvSpPr>
            <p:cNvPr id="7" name="Rectangle 6"/>
            <p:cNvSpPr/>
            <p:nvPr/>
          </p:nvSpPr>
          <p:spPr>
            <a:xfrm>
              <a:off x="0" y="0"/>
              <a:ext cx="12192000" cy="6858000"/>
            </a:xfrm>
            <a:prstGeom prst="rect">
              <a:avLst/>
            </a:prstGeom>
            <a:blipFill>
              <a:blip r:embed="rId2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385945" y="1168402"/>
            <a:ext cx="10513696" cy="8483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385945" y="3124200"/>
            <a:ext cx="10513696" cy="40995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783725" y="7670206"/>
            <a:ext cx="1188719" cy="365759"/>
          </a:xfrm>
          <a:prstGeom prst="rect">
            <a:avLst/>
          </a:prstGeom>
        </p:spPr>
        <p:txBody>
          <a:bodyPr vert="horz" lIns="91440" tIns="45720" rIns="91440" bIns="45720" rtlCol="0" anchor="ctr"/>
          <a:lstStyle>
            <a:lvl1pPr algn="r">
              <a:defRPr sz="1200" b="1" i="0">
                <a:solidFill>
                  <a:schemeClr val="accent1"/>
                </a:solidFill>
              </a:defRPr>
            </a:lvl1pPr>
          </a:lstStyle>
          <a:p>
            <a:fld id="{B61BEF0D-F0BB-DE4B-95CE-6DB70DBA9567}" type="datetimeFigureOut">
              <a:rPr lang="en-US" smtClean="0"/>
              <a:pPr/>
              <a:t>9/3/2025</a:t>
            </a:fld>
            <a:endParaRPr lang="en-US" dirty="0"/>
          </a:p>
        </p:txBody>
      </p:sp>
      <p:sp>
        <p:nvSpPr>
          <p:cNvPr id="5" name="Footer Placeholder 4"/>
          <p:cNvSpPr>
            <a:spLocks noGrp="1"/>
          </p:cNvSpPr>
          <p:nvPr>
            <p:ph type="ftr" sz="quarter" idx="3"/>
          </p:nvPr>
        </p:nvSpPr>
        <p:spPr>
          <a:xfrm>
            <a:off x="673333" y="7670206"/>
            <a:ext cx="4631754" cy="365761"/>
          </a:xfrm>
          <a:prstGeom prst="rect">
            <a:avLst/>
          </a:prstGeom>
        </p:spPr>
        <p:txBody>
          <a:bodyPr vert="horz" lIns="91440" tIns="45720" rIns="91440" bIns="45720" rtlCol="0" anchor="ctr"/>
          <a:lstStyle>
            <a:lvl1pPr algn="l">
              <a:defRPr sz="1200" b="1" i="0">
                <a:solidFill>
                  <a:schemeClr val="accent1"/>
                </a:solidFill>
              </a:defRPr>
            </a:lvl1pPr>
          </a:lstStyle>
          <a:p>
            <a:endParaRPr lang="en-US" dirty="0"/>
          </a:p>
        </p:txBody>
      </p:sp>
      <p:sp>
        <p:nvSpPr>
          <p:cNvPr id="21" name="Rectangle 20"/>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4299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Lst>
  <p:hf sldNum="0" hdr="0" ftr="0" dt="0"/>
  <p:txStyles>
    <p:titleStyle>
      <a:lvl1pPr algn="l" defTabSz="548640" rtl="0" eaLnBrk="1" latinLnBrk="0" hangingPunct="1">
        <a:spcBef>
          <a:spcPct val="0"/>
        </a:spcBef>
        <a:buNone/>
        <a:defRPr sz="432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b="0" i="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b="0" i="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Blurred building and lights"/>
          <p:cNvPicPr>
            <a:picLocks noChangeAspect="1"/>
          </p:cNvPicPr>
          <p:nvPr/>
        </p:nvPicPr>
        <p:blipFill>
          <a:blip r:embed="rId4"/>
          <a:srcRect/>
          <a:stretch/>
        </p:blipFill>
        <p:spPr>
          <a:xfrm>
            <a:off x="0" y="0"/>
            <a:ext cx="14630400" cy="8238744"/>
          </a:xfrm>
          <a:prstGeom prst="rect">
            <a:avLst/>
          </a:prstGeom>
        </p:spPr>
      </p:pic>
      <p:sp>
        <p:nvSpPr>
          <p:cNvPr id="4" name="Text 0"/>
          <p:cNvSpPr/>
          <p:nvPr/>
        </p:nvSpPr>
        <p:spPr>
          <a:xfrm>
            <a:off x="685800" y="2697480"/>
            <a:ext cx="13267944" cy="1682496"/>
          </a:xfrm>
          <a:prstGeom prst="rect">
            <a:avLst/>
          </a:prstGeom>
          <a:noFill/>
          <a:ln/>
        </p:spPr>
        <p:txBody>
          <a:bodyPr wrap="square" lIns="0" tIns="0" rIns="0" bIns="0" rtlCol="0" anchor="ctr"/>
          <a:lstStyle/>
          <a:p>
            <a:pPr marL="0" indent="0" algn="l">
              <a:lnSpc>
                <a:spcPts val="6620"/>
              </a:lnSpc>
              <a:buNone/>
            </a:pPr>
            <a:r>
              <a:rPr lang="en-US" sz="5290" dirty="0">
                <a:solidFill>
                  <a:srgbClr val="000000"/>
                </a:solidFill>
                <a:latin typeface="思源黑体-SemiBold" pitchFamily="34" charset="0"/>
                <a:ea typeface="思源黑体-SemiBold" pitchFamily="34" charset="-122"/>
                <a:cs typeface="思源黑体-SemiBold" pitchFamily="34" charset="-120"/>
              </a:rPr>
              <a:t>The Dumb Warrior: An Engaging Online Adventure</a:t>
            </a:r>
            <a:endParaRPr lang="en-US" sz="5290" dirty="0"/>
          </a:p>
        </p:txBody>
      </p:sp>
      <p:sp>
        <p:nvSpPr>
          <p:cNvPr id="5" name="Text 1"/>
          <p:cNvSpPr/>
          <p:nvPr/>
        </p:nvSpPr>
        <p:spPr>
          <a:xfrm>
            <a:off x="685800" y="4599432"/>
            <a:ext cx="13267944"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"The Dumb Warrior" is a narrative-driven web game that reimagines linear console gameplay into an interactive online experience. Players embark on a whimsical journey with Leo, an unlikely hero wielding a frying pan, making humorous choices that shape the story. This project highlights the impact of player decisions and the rich storytelling intertwined with vibrant gameplay.</a:t>
            </a:r>
            <a:endParaRPr lang="en-US" sz="153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3447288"/>
            <a:ext cx="4270248" cy="2670048"/>
          </a:xfrm>
          <a:prstGeom prst="rect">
            <a:avLst/>
          </a:prstGeom>
        </p:spPr>
      </p:pic>
      <p:pic>
        <p:nvPicPr>
          <p:cNvPr id="5" name="Image 3" descr="preencoded.png"/>
          <p:cNvPicPr>
            <a:picLocks noChangeAspect="1"/>
          </p:cNvPicPr>
          <p:nvPr/>
        </p:nvPicPr>
        <p:blipFill>
          <a:blip r:embed="rId5"/>
          <a:stretch>
            <a:fillRect/>
          </a:stretch>
        </p:blipFill>
        <p:spPr>
          <a:xfrm>
            <a:off x="5184648" y="3447288"/>
            <a:ext cx="4270248" cy="2670048"/>
          </a:xfrm>
          <a:prstGeom prst="rect">
            <a:avLst/>
          </a:prstGeom>
        </p:spPr>
      </p:pic>
      <p:pic>
        <p:nvPicPr>
          <p:cNvPr id="6" name="Image 4" descr="preencoded.png"/>
          <p:cNvPicPr>
            <a:picLocks noChangeAspect="1"/>
          </p:cNvPicPr>
          <p:nvPr/>
        </p:nvPicPr>
        <p:blipFill>
          <a:blip r:embed="rId5"/>
          <a:stretch>
            <a:fillRect/>
          </a:stretch>
        </p:blipFill>
        <p:spPr>
          <a:xfrm>
            <a:off x="9674352" y="3447288"/>
            <a:ext cx="4270248" cy="2670048"/>
          </a:xfrm>
          <a:prstGeom prst="rect">
            <a:avLst/>
          </a:prstGeom>
        </p:spPr>
      </p:pic>
      <p:pic>
        <p:nvPicPr>
          <p:cNvPr id="7" name="Image 5" descr="preencoded.png"/>
          <p:cNvPicPr>
            <a:picLocks noChangeAspect="1"/>
          </p:cNvPicPr>
          <p:nvPr/>
        </p:nvPicPr>
        <p:blipFill>
          <a:blip r:embed="rId6"/>
          <a:stretch>
            <a:fillRect/>
          </a:stretch>
        </p:blipFill>
        <p:spPr>
          <a:xfrm>
            <a:off x="685800" y="3767328"/>
            <a:ext cx="4297680" cy="2359152"/>
          </a:xfrm>
          <a:prstGeom prst="rect">
            <a:avLst/>
          </a:prstGeom>
        </p:spPr>
      </p:pic>
      <p:pic>
        <p:nvPicPr>
          <p:cNvPr id="8" name="Image 6" descr="preencoded.png"/>
          <p:cNvPicPr>
            <a:picLocks noChangeAspect="1"/>
          </p:cNvPicPr>
          <p:nvPr/>
        </p:nvPicPr>
        <p:blipFill>
          <a:blip r:embed="rId6"/>
          <a:stretch>
            <a:fillRect/>
          </a:stretch>
        </p:blipFill>
        <p:spPr>
          <a:xfrm>
            <a:off x="5175504" y="3767328"/>
            <a:ext cx="4297680" cy="2359152"/>
          </a:xfrm>
          <a:prstGeom prst="rect">
            <a:avLst/>
          </a:prstGeom>
        </p:spPr>
      </p:pic>
      <p:pic>
        <p:nvPicPr>
          <p:cNvPr id="9" name="Image 7" descr="preencoded.png"/>
          <p:cNvPicPr>
            <a:picLocks noChangeAspect="1"/>
          </p:cNvPicPr>
          <p:nvPr/>
        </p:nvPicPr>
        <p:blipFill>
          <a:blip r:embed="rId7"/>
          <a:stretch>
            <a:fillRect/>
          </a:stretch>
        </p:blipFill>
        <p:spPr>
          <a:xfrm>
            <a:off x="9656064" y="3767328"/>
            <a:ext cx="4297680" cy="2359152"/>
          </a:xfrm>
          <a:prstGeom prst="rect">
            <a:avLst/>
          </a:prstGeom>
        </p:spPr>
      </p:pic>
      <p:pic>
        <p:nvPicPr>
          <p:cNvPr id="10" name="Image 8" descr="preencoded.png"/>
          <p:cNvPicPr>
            <a:picLocks noChangeAspect="1"/>
          </p:cNvPicPr>
          <p:nvPr/>
        </p:nvPicPr>
        <p:blipFill>
          <a:blip r:embed="rId8"/>
          <a:stretch>
            <a:fillRect/>
          </a:stretch>
        </p:blipFill>
        <p:spPr>
          <a:xfrm>
            <a:off x="685800" y="3675888"/>
            <a:ext cx="4297680" cy="128016"/>
          </a:xfrm>
          <a:prstGeom prst="rect">
            <a:avLst/>
          </a:prstGeom>
        </p:spPr>
      </p:pic>
      <p:pic>
        <p:nvPicPr>
          <p:cNvPr id="11" name="Image 9" descr="preencoded.png"/>
          <p:cNvPicPr>
            <a:picLocks noChangeAspect="1"/>
          </p:cNvPicPr>
          <p:nvPr/>
        </p:nvPicPr>
        <p:blipFill>
          <a:blip r:embed="rId8"/>
          <a:stretch>
            <a:fillRect/>
          </a:stretch>
        </p:blipFill>
        <p:spPr>
          <a:xfrm>
            <a:off x="5175504" y="3675888"/>
            <a:ext cx="4297680" cy="128016"/>
          </a:xfrm>
          <a:prstGeom prst="rect">
            <a:avLst/>
          </a:prstGeom>
        </p:spPr>
      </p:pic>
      <p:pic>
        <p:nvPicPr>
          <p:cNvPr id="12" name="Image 10" descr="preencoded.png"/>
          <p:cNvPicPr>
            <a:picLocks noChangeAspect="1"/>
          </p:cNvPicPr>
          <p:nvPr/>
        </p:nvPicPr>
        <p:blipFill>
          <a:blip r:embed="rId9"/>
          <a:stretch>
            <a:fillRect/>
          </a:stretch>
        </p:blipFill>
        <p:spPr>
          <a:xfrm>
            <a:off x="9656064" y="3675888"/>
            <a:ext cx="4297680" cy="128016"/>
          </a:xfrm>
          <a:prstGeom prst="rect">
            <a:avLst/>
          </a:prstGeom>
        </p:spPr>
      </p:pic>
      <p:pic>
        <p:nvPicPr>
          <p:cNvPr id="13" name="Image 11" descr="preencoded.png"/>
          <p:cNvPicPr>
            <a:picLocks noChangeAspect="1"/>
          </p:cNvPicPr>
          <p:nvPr/>
        </p:nvPicPr>
        <p:blipFill>
          <a:blip r:embed="rId10"/>
          <a:stretch>
            <a:fillRect/>
          </a:stretch>
        </p:blipFill>
        <p:spPr>
          <a:xfrm>
            <a:off x="2542032" y="3447288"/>
            <a:ext cx="585216" cy="585216"/>
          </a:xfrm>
          <a:prstGeom prst="rect">
            <a:avLst/>
          </a:prstGeom>
        </p:spPr>
      </p:pic>
      <p:pic>
        <p:nvPicPr>
          <p:cNvPr id="14" name="Image 12" descr="preencoded.png"/>
          <p:cNvPicPr>
            <a:picLocks noChangeAspect="1"/>
          </p:cNvPicPr>
          <p:nvPr/>
        </p:nvPicPr>
        <p:blipFill>
          <a:blip r:embed="rId10"/>
          <a:stretch>
            <a:fillRect/>
          </a:stretch>
        </p:blipFill>
        <p:spPr>
          <a:xfrm>
            <a:off x="7022592" y="3447288"/>
            <a:ext cx="585216" cy="585216"/>
          </a:xfrm>
          <a:prstGeom prst="rect">
            <a:avLst/>
          </a:prstGeom>
        </p:spPr>
      </p:pic>
      <p:pic>
        <p:nvPicPr>
          <p:cNvPr id="15" name="Image 13" descr="preencoded.png"/>
          <p:cNvPicPr>
            <a:picLocks noChangeAspect="1"/>
          </p:cNvPicPr>
          <p:nvPr/>
        </p:nvPicPr>
        <p:blipFill>
          <a:blip r:embed="rId10"/>
          <a:stretch>
            <a:fillRect/>
          </a:stretch>
        </p:blipFill>
        <p:spPr>
          <a:xfrm>
            <a:off x="11512296" y="3447288"/>
            <a:ext cx="585216" cy="585216"/>
          </a:xfrm>
          <a:prstGeom prst="rect">
            <a:avLst/>
          </a:prstGeom>
        </p:spPr>
      </p:pic>
      <p:sp>
        <p:nvSpPr>
          <p:cNvPr id="16" name="Text 0"/>
          <p:cNvSpPr/>
          <p:nvPr/>
        </p:nvSpPr>
        <p:spPr>
          <a:xfrm>
            <a:off x="685800" y="1892808"/>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Project Conclusion</a:t>
            </a:r>
            <a:endParaRPr lang="en-US" sz="3840" dirty="0"/>
          </a:p>
        </p:txBody>
      </p:sp>
      <p:sp>
        <p:nvSpPr>
          <p:cNvPr id="17" name="Text 1"/>
          <p:cNvSpPr/>
          <p:nvPr/>
        </p:nvSpPr>
        <p:spPr>
          <a:xfrm>
            <a:off x="685800" y="2724912"/>
            <a:ext cx="13267944"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In conclusion, our project not only brings Leo's misadventures to life but also emphasizes the importance of creativity in game development. We invite players to immerse themselves in 'The Dumb Warrior,' underscoring our dedication to interactive narratives and engaging gameplay.</a:t>
            </a:r>
            <a:endParaRPr lang="en-US" sz="1530" dirty="0"/>
          </a:p>
        </p:txBody>
      </p:sp>
      <p:sp>
        <p:nvSpPr>
          <p:cNvPr id="18" name="Text 2"/>
          <p:cNvSpPr/>
          <p:nvPr/>
        </p:nvSpPr>
        <p:spPr>
          <a:xfrm>
            <a:off x="914400" y="4187952"/>
            <a:ext cx="3849624"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Successful Transformation</a:t>
            </a:r>
            <a:endParaRPr lang="en-US" sz="1920" dirty="0"/>
          </a:p>
        </p:txBody>
      </p:sp>
      <p:sp>
        <p:nvSpPr>
          <p:cNvPr id="19" name="Text 3"/>
          <p:cNvSpPr/>
          <p:nvPr/>
        </p:nvSpPr>
        <p:spPr>
          <a:xfrm>
            <a:off x="2752344" y="3520440"/>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454545"/>
                </a:solidFill>
                <a:latin typeface="思源黑体-Medium" pitchFamily="34" charset="0"/>
                <a:ea typeface="思源黑体-Medium" pitchFamily="34" charset="-122"/>
                <a:cs typeface="思源黑体-Medium" pitchFamily="34" charset="-120"/>
              </a:rPr>
              <a:t>1</a:t>
            </a:r>
            <a:endParaRPr lang="en-US" sz="2300" dirty="0"/>
          </a:p>
        </p:txBody>
      </p:sp>
      <p:sp>
        <p:nvSpPr>
          <p:cNvPr id="20" name="Text 4"/>
          <p:cNvSpPr/>
          <p:nvPr/>
        </p:nvSpPr>
        <p:spPr>
          <a:xfrm>
            <a:off x="914400" y="4672584"/>
            <a:ext cx="3849624"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We successfully transformed a console narrative into an engaging web game.</a:t>
            </a:r>
            <a:endParaRPr lang="en-US" sz="1530" dirty="0"/>
          </a:p>
        </p:txBody>
      </p:sp>
      <p:sp>
        <p:nvSpPr>
          <p:cNvPr id="21" name="Text 5"/>
          <p:cNvSpPr/>
          <p:nvPr/>
        </p:nvSpPr>
        <p:spPr>
          <a:xfrm>
            <a:off x="5394960" y="4187952"/>
            <a:ext cx="3849624" cy="612648"/>
          </a:xfrm>
          <a:prstGeom prst="rect">
            <a:avLst/>
          </a:prstGeom>
          <a:noFill/>
          <a:ln/>
        </p:spPr>
        <p:txBody>
          <a:bodyPr wrap="squar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Understanding Frontend Development</a:t>
            </a:r>
            <a:endParaRPr lang="en-US" sz="1920" dirty="0"/>
          </a:p>
        </p:txBody>
      </p:sp>
      <p:sp>
        <p:nvSpPr>
          <p:cNvPr id="22" name="Text 6"/>
          <p:cNvSpPr/>
          <p:nvPr/>
        </p:nvSpPr>
        <p:spPr>
          <a:xfrm>
            <a:off x="5394960" y="4974336"/>
            <a:ext cx="3849624"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Our project demonstrates a thorough understanding of frontend web practices.</a:t>
            </a:r>
            <a:endParaRPr lang="en-US" sz="1530" dirty="0"/>
          </a:p>
        </p:txBody>
      </p:sp>
      <p:sp>
        <p:nvSpPr>
          <p:cNvPr id="23" name="Text 7"/>
          <p:cNvSpPr/>
          <p:nvPr/>
        </p:nvSpPr>
        <p:spPr>
          <a:xfrm>
            <a:off x="7232904" y="3520440"/>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454545"/>
                </a:solidFill>
                <a:latin typeface="思源黑体-Medium" pitchFamily="34" charset="0"/>
                <a:ea typeface="思源黑体-Medium" pitchFamily="34" charset="-122"/>
                <a:cs typeface="思源黑体-Medium" pitchFamily="34" charset="-120"/>
              </a:rPr>
              <a:t>2</a:t>
            </a:r>
            <a:endParaRPr lang="en-US" sz="2300" dirty="0"/>
          </a:p>
        </p:txBody>
      </p:sp>
      <p:sp>
        <p:nvSpPr>
          <p:cNvPr id="24" name="Text 8"/>
          <p:cNvSpPr/>
          <p:nvPr/>
        </p:nvSpPr>
        <p:spPr>
          <a:xfrm>
            <a:off x="9884664" y="4187952"/>
            <a:ext cx="3849624"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Future Project Foundation</a:t>
            </a:r>
            <a:endParaRPr lang="en-US" sz="1920" dirty="0"/>
          </a:p>
        </p:txBody>
      </p:sp>
      <p:sp>
        <p:nvSpPr>
          <p:cNvPr id="25" name="Text 9"/>
          <p:cNvSpPr/>
          <p:nvPr/>
        </p:nvSpPr>
        <p:spPr>
          <a:xfrm>
            <a:off x="9884664" y="4672584"/>
            <a:ext cx="3849624"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Innovative solutions pave the way for future engaging projects.</a:t>
            </a:r>
            <a:endParaRPr lang="en-US" sz="1530" dirty="0"/>
          </a:p>
        </p:txBody>
      </p:sp>
      <p:sp>
        <p:nvSpPr>
          <p:cNvPr id="26" name="Text 10"/>
          <p:cNvSpPr/>
          <p:nvPr/>
        </p:nvSpPr>
        <p:spPr>
          <a:xfrm>
            <a:off x="11722608" y="3520440"/>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454545"/>
                </a:solidFill>
                <a:latin typeface="思源黑体-Medium" pitchFamily="34" charset="0"/>
                <a:ea typeface="思源黑体-Medium" pitchFamily="34" charset="-122"/>
                <a:cs typeface="思源黑体-Medium" pitchFamily="34" charset="-120"/>
              </a:rPr>
              <a:t>3</a:t>
            </a:r>
            <a:endParaRPr lang="en-US" sz="2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678424" y="1389888"/>
            <a:ext cx="8266176" cy="1883664"/>
          </a:xfrm>
          <a:prstGeom prst="rect">
            <a:avLst/>
          </a:prstGeom>
        </p:spPr>
      </p:pic>
      <p:pic>
        <p:nvPicPr>
          <p:cNvPr id="5" name="Image 3" descr="preencoded.png"/>
          <p:cNvPicPr>
            <a:picLocks noChangeAspect="1"/>
          </p:cNvPicPr>
          <p:nvPr/>
        </p:nvPicPr>
        <p:blipFill>
          <a:blip r:embed="rId5"/>
          <a:stretch>
            <a:fillRect/>
          </a:stretch>
        </p:blipFill>
        <p:spPr>
          <a:xfrm>
            <a:off x="5678424" y="3483864"/>
            <a:ext cx="8266176" cy="1883664"/>
          </a:xfrm>
          <a:prstGeom prst="rect">
            <a:avLst/>
          </a:prstGeom>
        </p:spPr>
      </p:pic>
      <p:pic>
        <p:nvPicPr>
          <p:cNvPr id="6" name="Image 4" descr="preencoded.png"/>
          <p:cNvPicPr>
            <a:picLocks noChangeAspect="1"/>
          </p:cNvPicPr>
          <p:nvPr/>
        </p:nvPicPr>
        <p:blipFill>
          <a:blip r:embed="rId5"/>
          <a:stretch>
            <a:fillRect/>
          </a:stretch>
        </p:blipFill>
        <p:spPr>
          <a:xfrm>
            <a:off x="5678424" y="5586984"/>
            <a:ext cx="8266176" cy="1883664"/>
          </a:xfrm>
          <a:prstGeom prst="rect">
            <a:avLst/>
          </a:prstGeom>
        </p:spPr>
      </p:pic>
      <p:pic>
        <p:nvPicPr>
          <p:cNvPr id="7" name="Image 5" descr="preencoded.png"/>
          <p:cNvPicPr>
            <a:picLocks noChangeAspect="1"/>
          </p:cNvPicPr>
          <p:nvPr/>
        </p:nvPicPr>
        <p:blipFill>
          <a:blip r:embed="rId6"/>
          <a:stretch>
            <a:fillRect/>
          </a:stretch>
        </p:blipFill>
        <p:spPr>
          <a:xfrm>
            <a:off x="5660136" y="1719072"/>
            <a:ext cx="8293608" cy="1563624"/>
          </a:xfrm>
          <a:prstGeom prst="rect">
            <a:avLst/>
          </a:prstGeom>
        </p:spPr>
      </p:pic>
      <p:pic>
        <p:nvPicPr>
          <p:cNvPr id="8" name="Image 6" descr="preencoded.png"/>
          <p:cNvPicPr>
            <a:picLocks noChangeAspect="1"/>
          </p:cNvPicPr>
          <p:nvPr/>
        </p:nvPicPr>
        <p:blipFill>
          <a:blip r:embed="rId6"/>
          <a:stretch>
            <a:fillRect/>
          </a:stretch>
        </p:blipFill>
        <p:spPr>
          <a:xfrm>
            <a:off x="5660136" y="3813048"/>
            <a:ext cx="8293608" cy="1563624"/>
          </a:xfrm>
          <a:prstGeom prst="rect">
            <a:avLst/>
          </a:prstGeom>
        </p:spPr>
      </p:pic>
      <p:pic>
        <p:nvPicPr>
          <p:cNvPr id="9" name="Image 7" descr="preencoded.png"/>
          <p:cNvPicPr>
            <a:picLocks noChangeAspect="1"/>
          </p:cNvPicPr>
          <p:nvPr/>
        </p:nvPicPr>
        <p:blipFill>
          <a:blip r:embed="rId6"/>
          <a:stretch>
            <a:fillRect/>
          </a:stretch>
        </p:blipFill>
        <p:spPr>
          <a:xfrm>
            <a:off x="5660136" y="5916168"/>
            <a:ext cx="8293608" cy="1563624"/>
          </a:xfrm>
          <a:prstGeom prst="rect">
            <a:avLst/>
          </a:prstGeom>
        </p:spPr>
      </p:pic>
      <p:pic>
        <p:nvPicPr>
          <p:cNvPr id="10" name="Image 8" descr="preencoded.png"/>
          <p:cNvPicPr>
            <a:picLocks noChangeAspect="1"/>
          </p:cNvPicPr>
          <p:nvPr/>
        </p:nvPicPr>
        <p:blipFill>
          <a:blip r:embed="rId7"/>
          <a:stretch>
            <a:fillRect/>
          </a:stretch>
        </p:blipFill>
        <p:spPr>
          <a:xfrm>
            <a:off x="5660136" y="1618488"/>
            <a:ext cx="8293608" cy="128016"/>
          </a:xfrm>
          <a:prstGeom prst="rect">
            <a:avLst/>
          </a:prstGeom>
        </p:spPr>
      </p:pic>
      <p:pic>
        <p:nvPicPr>
          <p:cNvPr id="11" name="Image 9" descr="preencoded.png"/>
          <p:cNvPicPr>
            <a:picLocks noChangeAspect="1"/>
          </p:cNvPicPr>
          <p:nvPr/>
        </p:nvPicPr>
        <p:blipFill>
          <a:blip r:embed="rId7"/>
          <a:stretch>
            <a:fillRect/>
          </a:stretch>
        </p:blipFill>
        <p:spPr>
          <a:xfrm>
            <a:off x="5660136" y="3712464"/>
            <a:ext cx="8293608" cy="128016"/>
          </a:xfrm>
          <a:prstGeom prst="rect">
            <a:avLst/>
          </a:prstGeom>
        </p:spPr>
      </p:pic>
      <p:pic>
        <p:nvPicPr>
          <p:cNvPr id="12" name="Image 10" descr="preencoded.png"/>
          <p:cNvPicPr>
            <a:picLocks noChangeAspect="1"/>
          </p:cNvPicPr>
          <p:nvPr/>
        </p:nvPicPr>
        <p:blipFill>
          <a:blip r:embed="rId7"/>
          <a:stretch>
            <a:fillRect/>
          </a:stretch>
        </p:blipFill>
        <p:spPr>
          <a:xfrm>
            <a:off x="5660136" y="5815584"/>
            <a:ext cx="8293608" cy="128016"/>
          </a:xfrm>
          <a:prstGeom prst="rect">
            <a:avLst/>
          </a:prstGeom>
        </p:spPr>
      </p:pic>
      <p:pic>
        <p:nvPicPr>
          <p:cNvPr id="13" name="Image 11" descr="preencoded.png"/>
          <p:cNvPicPr>
            <a:picLocks noChangeAspect="1"/>
          </p:cNvPicPr>
          <p:nvPr/>
        </p:nvPicPr>
        <p:blipFill>
          <a:blip r:embed="rId8"/>
          <a:stretch>
            <a:fillRect/>
          </a:stretch>
        </p:blipFill>
        <p:spPr>
          <a:xfrm>
            <a:off x="9509760" y="1389888"/>
            <a:ext cx="585216" cy="585216"/>
          </a:xfrm>
          <a:prstGeom prst="rect">
            <a:avLst/>
          </a:prstGeom>
        </p:spPr>
      </p:pic>
      <p:pic>
        <p:nvPicPr>
          <p:cNvPr id="14" name="Image 12" descr="preencoded.png"/>
          <p:cNvPicPr>
            <a:picLocks noChangeAspect="1"/>
          </p:cNvPicPr>
          <p:nvPr/>
        </p:nvPicPr>
        <p:blipFill>
          <a:blip r:embed="rId8"/>
          <a:stretch>
            <a:fillRect/>
          </a:stretch>
        </p:blipFill>
        <p:spPr>
          <a:xfrm>
            <a:off x="9509760" y="3483864"/>
            <a:ext cx="585216" cy="585216"/>
          </a:xfrm>
          <a:prstGeom prst="rect">
            <a:avLst/>
          </a:prstGeom>
        </p:spPr>
      </p:pic>
      <p:pic>
        <p:nvPicPr>
          <p:cNvPr id="15" name="Image 13" descr="preencoded.png"/>
          <p:cNvPicPr>
            <a:picLocks noChangeAspect="1"/>
          </p:cNvPicPr>
          <p:nvPr/>
        </p:nvPicPr>
        <p:blipFill>
          <a:blip r:embed="rId8"/>
          <a:stretch>
            <a:fillRect/>
          </a:stretch>
        </p:blipFill>
        <p:spPr>
          <a:xfrm>
            <a:off x="9509760" y="5586984"/>
            <a:ext cx="585216" cy="585216"/>
          </a:xfrm>
          <a:prstGeom prst="rect">
            <a:avLst/>
          </a:prstGeom>
        </p:spPr>
      </p:pic>
      <p:sp>
        <p:nvSpPr>
          <p:cNvPr id="16" name="Text 0"/>
          <p:cNvSpPr/>
          <p:nvPr/>
        </p:nvSpPr>
        <p:spPr>
          <a:xfrm>
            <a:off x="5660136" y="548640"/>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Q&amp;A Session</a:t>
            </a:r>
            <a:endParaRPr lang="en-US" sz="3840" dirty="0"/>
          </a:p>
        </p:txBody>
      </p:sp>
      <p:sp>
        <p:nvSpPr>
          <p:cNvPr id="17" name="Text 1"/>
          <p:cNvSpPr/>
          <p:nvPr/>
        </p:nvSpPr>
        <p:spPr>
          <a:xfrm>
            <a:off x="5888736" y="2130552"/>
            <a:ext cx="7845552"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Opportunity for Questions</a:t>
            </a:r>
            <a:endParaRPr lang="en-US" sz="1920" dirty="0"/>
          </a:p>
        </p:txBody>
      </p:sp>
      <p:sp>
        <p:nvSpPr>
          <p:cNvPr id="18" name="Text 2"/>
          <p:cNvSpPr/>
          <p:nvPr/>
        </p:nvSpPr>
        <p:spPr>
          <a:xfrm>
            <a:off x="5888736" y="2615184"/>
            <a:ext cx="7845552" cy="246888"/>
          </a:xfrm>
          <a:prstGeom prst="rect">
            <a:avLst/>
          </a:prstGeom>
          <a:noFill/>
          <a:ln/>
        </p:spPr>
        <p:txBody>
          <a:bodyPr wrap="non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We welcome any questions you might have regarding our project.</a:t>
            </a:r>
            <a:endParaRPr lang="en-US" sz="1530" dirty="0"/>
          </a:p>
        </p:txBody>
      </p:sp>
      <p:sp>
        <p:nvSpPr>
          <p:cNvPr id="19" name="Text 3"/>
          <p:cNvSpPr/>
          <p:nvPr/>
        </p:nvSpPr>
        <p:spPr>
          <a:xfrm>
            <a:off x="5888736" y="4233672"/>
            <a:ext cx="7845552"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Feedback Importance</a:t>
            </a:r>
            <a:endParaRPr lang="en-US" sz="1920" dirty="0"/>
          </a:p>
        </p:txBody>
      </p:sp>
      <p:sp>
        <p:nvSpPr>
          <p:cNvPr id="20" name="Text 4"/>
          <p:cNvSpPr/>
          <p:nvPr/>
        </p:nvSpPr>
        <p:spPr>
          <a:xfrm>
            <a:off x="5888736" y="4718304"/>
            <a:ext cx="7845552" cy="246888"/>
          </a:xfrm>
          <a:prstGeom prst="rect">
            <a:avLst/>
          </a:prstGeom>
          <a:noFill/>
          <a:ln/>
        </p:spPr>
        <p:txBody>
          <a:bodyPr wrap="non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Your feedback is invaluable for our development process.</a:t>
            </a:r>
            <a:endParaRPr lang="en-US" sz="1530" dirty="0"/>
          </a:p>
        </p:txBody>
      </p:sp>
      <p:sp>
        <p:nvSpPr>
          <p:cNvPr id="21" name="Text 5"/>
          <p:cNvSpPr/>
          <p:nvPr/>
        </p:nvSpPr>
        <p:spPr>
          <a:xfrm>
            <a:off x="5888736" y="6336792"/>
            <a:ext cx="7845552"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Insight Sharing</a:t>
            </a:r>
            <a:endParaRPr lang="en-US" sz="1920" dirty="0"/>
          </a:p>
        </p:txBody>
      </p:sp>
      <p:sp>
        <p:nvSpPr>
          <p:cNvPr id="22" name="Text 6"/>
          <p:cNvSpPr/>
          <p:nvPr/>
        </p:nvSpPr>
        <p:spPr>
          <a:xfrm>
            <a:off x="5888736" y="6812280"/>
            <a:ext cx="7845552" cy="246888"/>
          </a:xfrm>
          <a:prstGeom prst="rect">
            <a:avLst/>
          </a:prstGeom>
          <a:noFill/>
          <a:ln/>
        </p:spPr>
        <p:txBody>
          <a:bodyPr wrap="non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We are eager to share insights from our experience.</a:t>
            </a:r>
            <a:endParaRPr lang="en-US" sz="1530" dirty="0"/>
          </a:p>
        </p:txBody>
      </p:sp>
      <p:sp>
        <p:nvSpPr>
          <p:cNvPr id="23" name="Text 7"/>
          <p:cNvSpPr/>
          <p:nvPr/>
        </p:nvSpPr>
        <p:spPr>
          <a:xfrm>
            <a:off x="9720072" y="1463040"/>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454545"/>
                </a:solidFill>
                <a:latin typeface="思源黑体-Medium" pitchFamily="34" charset="0"/>
                <a:ea typeface="思源黑体-Medium" pitchFamily="34" charset="-122"/>
                <a:cs typeface="思源黑体-Medium" pitchFamily="34" charset="-120"/>
              </a:rPr>
              <a:t>1</a:t>
            </a:r>
            <a:endParaRPr lang="en-US" sz="2300" dirty="0"/>
          </a:p>
        </p:txBody>
      </p:sp>
      <p:sp>
        <p:nvSpPr>
          <p:cNvPr id="24" name="Text 8"/>
          <p:cNvSpPr/>
          <p:nvPr/>
        </p:nvSpPr>
        <p:spPr>
          <a:xfrm>
            <a:off x="9720072" y="3566160"/>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454545"/>
                </a:solidFill>
                <a:latin typeface="思源黑体-Medium" pitchFamily="34" charset="0"/>
                <a:ea typeface="思源黑体-Medium" pitchFamily="34" charset="-122"/>
                <a:cs typeface="思源黑体-Medium" pitchFamily="34" charset="-120"/>
              </a:rPr>
              <a:t>2</a:t>
            </a:r>
            <a:endParaRPr lang="en-US" sz="2300" dirty="0"/>
          </a:p>
        </p:txBody>
      </p:sp>
      <p:sp>
        <p:nvSpPr>
          <p:cNvPr id="25" name="Text 9"/>
          <p:cNvSpPr/>
          <p:nvPr/>
        </p:nvSpPr>
        <p:spPr>
          <a:xfrm>
            <a:off x="9720072" y="5660136"/>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454545"/>
                </a:solidFill>
                <a:latin typeface="思源黑体-Medium" pitchFamily="34" charset="0"/>
                <a:ea typeface="思源黑体-Medium" pitchFamily="34" charset="-122"/>
                <a:cs typeface="思源黑体-Medium" pitchFamily="34" charset="-120"/>
              </a:rPr>
              <a:t>3</a:t>
            </a:r>
            <a:endParaRPr lang="en-US" sz="2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795528" y="2990088"/>
            <a:ext cx="4005072" cy="2642616"/>
          </a:xfrm>
          <a:prstGeom prst="rect">
            <a:avLst/>
          </a:prstGeom>
        </p:spPr>
      </p:pic>
      <p:pic>
        <p:nvPicPr>
          <p:cNvPr id="4" name="Image 2" descr="preencoded.png"/>
          <p:cNvPicPr>
            <a:picLocks noChangeAspect="1"/>
          </p:cNvPicPr>
          <p:nvPr/>
        </p:nvPicPr>
        <p:blipFill>
          <a:blip r:embed="rId5"/>
          <a:stretch>
            <a:fillRect/>
          </a:stretch>
        </p:blipFill>
        <p:spPr>
          <a:xfrm>
            <a:off x="5321808" y="2990088"/>
            <a:ext cx="4005072" cy="2642616"/>
          </a:xfrm>
          <a:prstGeom prst="rect">
            <a:avLst/>
          </a:prstGeom>
        </p:spPr>
      </p:pic>
      <p:pic>
        <p:nvPicPr>
          <p:cNvPr id="5" name="Image 3" descr="preencoded.png"/>
          <p:cNvPicPr>
            <a:picLocks noChangeAspect="1"/>
          </p:cNvPicPr>
          <p:nvPr/>
        </p:nvPicPr>
        <p:blipFill>
          <a:blip r:embed="rId6"/>
          <a:stretch>
            <a:fillRect/>
          </a:stretch>
        </p:blipFill>
        <p:spPr>
          <a:xfrm>
            <a:off x="9838944" y="2990088"/>
            <a:ext cx="4005072" cy="2642616"/>
          </a:xfrm>
          <a:prstGeom prst="rect">
            <a:avLst/>
          </a:prstGeom>
        </p:spPr>
      </p:pic>
      <p:sp>
        <p:nvSpPr>
          <p:cNvPr id="6" name="Text 0"/>
          <p:cNvSpPr/>
          <p:nvPr/>
        </p:nvSpPr>
        <p:spPr>
          <a:xfrm>
            <a:off x="685800" y="133502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Project Goal: From Console to Web</a:t>
            </a:r>
            <a:endParaRPr lang="en-US" sz="3840" dirty="0"/>
          </a:p>
        </p:txBody>
      </p:sp>
      <p:sp>
        <p:nvSpPr>
          <p:cNvPr id="7" name="Text 1"/>
          <p:cNvSpPr/>
          <p:nvPr/>
        </p:nvSpPr>
        <p:spPr>
          <a:xfrm>
            <a:off x="685800" y="2167128"/>
            <a:ext cx="13267944"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Our primary goal was to transform the console game into a web-based experience, improving player interactivity and engagement. We prioritized the game's narrative while utilizing modern web technologies to create an immersive and visually appealing environment.</a:t>
            </a:r>
            <a:endParaRPr lang="en-US" sz="1530" dirty="0"/>
          </a:p>
        </p:txBody>
      </p:sp>
      <p:sp>
        <p:nvSpPr>
          <p:cNvPr id="8" name="Text 2"/>
          <p:cNvSpPr/>
          <p:nvPr/>
        </p:nvSpPr>
        <p:spPr>
          <a:xfrm>
            <a:off x="795528" y="5824728"/>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Objective</a:t>
            </a:r>
            <a:endParaRPr lang="en-US" sz="1920" dirty="0"/>
          </a:p>
        </p:txBody>
      </p:sp>
      <p:sp>
        <p:nvSpPr>
          <p:cNvPr id="9" name="Text 3"/>
          <p:cNvSpPr/>
          <p:nvPr/>
        </p:nvSpPr>
        <p:spPr>
          <a:xfrm>
            <a:off x="795528" y="6300216"/>
            <a:ext cx="4005072" cy="493776"/>
          </a:xfrm>
          <a:prstGeom prst="rect">
            <a:avLst/>
          </a:prstGeom>
          <a:noFill/>
          <a:ln/>
        </p:spPr>
        <p:txBody>
          <a:bodyPr wrap="square" lIns="0" tIns="0" rIns="0" bIns="0" rtlCol="0" anchor="ctr"/>
          <a:lstStyle/>
          <a:p>
            <a:pPr marL="0" indent="0" algn="ct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Create a web-based game for enhanced interactivity.</a:t>
            </a:r>
            <a:endParaRPr lang="en-US" sz="1530" dirty="0"/>
          </a:p>
        </p:txBody>
      </p:sp>
      <p:sp>
        <p:nvSpPr>
          <p:cNvPr id="10" name="Text 4"/>
          <p:cNvSpPr/>
          <p:nvPr/>
        </p:nvSpPr>
        <p:spPr>
          <a:xfrm>
            <a:off x="5321808" y="5824728"/>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Technologies Used</a:t>
            </a:r>
            <a:endParaRPr lang="en-US" sz="1920" dirty="0"/>
          </a:p>
        </p:txBody>
      </p:sp>
      <p:sp>
        <p:nvSpPr>
          <p:cNvPr id="11" name="Text 5"/>
          <p:cNvSpPr/>
          <p:nvPr/>
        </p:nvSpPr>
        <p:spPr>
          <a:xfrm>
            <a:off x="5321808" y="6300216"/>
            <a:ext cx="4005072" cy="493776"/>
          </a:xfrm>
          <a:prstGeom prst="rect">
            <a:avLst/>
          </a:prstGeom>
          <a:noFill/>
          <a:ln/>
        </p:spPr>
        <p:txBody>
          <a:bodyPr wrap="square" lIns="0" tIns="0" rIns="0" bIns="0" rtlCol="0" anchor="ctr"/>
          <a:lstStyle/>
          <a:p>
            <a:pPr marL="0" indent="0" algn="ct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Utilized HTML, CSS, and JavaScript for development. Plus Flash Python for Backend server.</a:t>
            </a:r>
            <a:endParaRPr lang="en-US" sz="1530" dirty="0"/>
          </a:p>
        </p:txBody>
      </p:sp>
      <p:sp>
        <p:nvSpPr>
          <p:cNvPr id="12" name="Text 6"/>
          <p:cNvSpPr/>
          <p:nvPr/>
        </p:nvSpPr>
        <p:spPr>
          <a:xfrm>
            <a:off x="9838944" y="5824728"/>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Focus on Learning</a:t>
            </a:r>
            <a:endParaRPr lang="en-US" sz="1920" dirty="0"/>
          </a:p>
        </p:txBody>
      </p:sp>
      <p:sp>
        <p:nvSpPr>
          <p:cNvPr id="13" name="Text 7"/>
          <p:cNvSpPr/>
          <p:nvPr/>
        </p:nvSpPr>
        <p:spPr>
          <a:xfrm>
            <a:off x="9838944" y="6300216"/>
            <a:ext cx="4005072" cy="493776"/>
          </a:xfrm>
          <a:prstGeom prst="rect">
            <a:avLst/>
          </a:prstGeom>
          <a:noFill/>
          <a:ln/>
        </p:spPr>
        <p:txBody>
          <a:bodyPr wrap="square" lIns="0" tIns="0" rIns="0" bIns="0" rtlCol="0" anchor="ctr"/>
          <a:lstStyle/>
          <a:p>
            <a:pPr marL="0" indent="0" algn="ct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Implemented complex game logic and intuitive UI designs.</a:t>
            </a:r>
            <a:endParaRPr lang="en-US" sz="153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01768" y="2212848"/>
            <a:ext cx="4645152" cy="4645152"/>
          </a:xfrm>
          <a:prstGeom prst="rect">
            <a:avLst/>
          </a:prstGeom>
        </p:spPr>
      </p:pic>
      <p:pic>
        <p:nvPicPr>
          <p:cNvPr id="4" name="Image 2" descr="preencoded.png"/>
          <p:cNvPicPr>
            <a:picLocks noChangeAspect="1"/>
          </p:cNvPicPr>
          <p:nvPr/>
        </p:nvPicPr>
        <p:blipFill>
          <a:blip r:embed="rId5"/>
          <a:stretch>
            <a:fillRect/>
          </a:stretch>
        </p:blipFill>
        <p:spPr>
          <a:xfrm>
            <a:off x="5001768" y="2212848"/>
            <a:ext cx="4645152" cy="4645152"/>
          </a:xfrm>
          <a:prstGeom prst="rect">
            <a:avLst/>
          </a:prstGeom>
        </p:spPr>
      </p:pic>
      <p:pic>
        <p:nvPicPr>
          <p:cNvPr id="5" name="Image 3" descr="preencoded.png"/>
          <p:cNvPicPr>
            <a:picLocks noChangeAspect="1"/>
          </p:cNvPicPr>
          <p:nvPr/>
        </p:nvPicPr>
        <p:blipFill>
          <a:blip r:embed="rId6"/>
          <a:stretch>
            <a:fillRect/>
          </a:stretch>
        </p:blipFill>
        <p:spPr>
          <a:xfrm>
            <a:off x="5001768" y="2212848"/>
            <a:ext cx="4645152" cy="4645152"/>
          </a:xfrm>
          <a:prstGeom prst="rect">
            <a:avLst/>
          </a:prstGeom>
        </p:spPr>
      </p:pic>
      <p:sp>
        <p:nvSpPr>
          <p:cNvPr id="6" name="Text 0"/>
          <p:cNvSpPr/>
          <p:nvPr/>
        </p:nvSpPr>
        <p:spPr>
          <a:xfrm>
            <a:off x="685800" y="138074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Meet Leo: The Unlikely Hero</a:t>
            </a:r>
            <a:endParaRPr lang="en-US" sz="3840" dirty="0"/>
          </a:p>
        </p:txBody>
      </p:sp>
      <p:sp>
        <p:nvSpPr>
          <p:cNvPr id="7" name="Text 1"/>
          <p:cNvSpPr/>
          <p:nvPr/>
        </p:nvSpPr>
        <p:spPr>
          <a:xfrm>
            <a:off x="786384" y="3904488"/>
            <a:ext cx="3538728" cy="310896"/>
          </a:xfrm>
          <a:prstGeom prst="rect">
            <a:avLst/>
          </a:prstGeom>
          <a:noFill/>
          <a:ln/>
        </p:spPr>
        <p:txBody>
          <a:bodyPr wrap="none" lIns="0" tIns="0" rIns="0" bIns="0" rtlCol="0" anchor="ctr"/>
          <a:lstStyle/>
          <a:p>
            <a:pPr marL="0" indent="0" algn="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Unconventional Hero</a:t>
            </a:r>
            <a:endParaRPr lang="en-US" sz="1920" dirty="0"/>
          </a:p>
        </p:txBody>
      </p:sp>
      <p:sp>
        <p:nvSpPr>
          <p:cNvPr id="8" name="Text 2"/>
          <p:cNvSpPr/>
          <p:nvPr/>
        </p:nvSpPr>
        <p:spPr>
          <a:xfrm>
            <a:off x="786384" y="4434840"/>
            <a:ext cx="3538728" cy="731520"/>
          </a:xfrm>
          <a:prstGeom prst="rect">
            <a:avLst/>
          </a:prstGeom>
          <a:noFill/>
          <a:ln/>
        </p:spPr>
        <p:txBody>
          <a:bodyPr wrap="square" lIns="0" tIns="0" rIns="0" bIns="0" rtlCol="0" anchor="ctr"/>
          <a:lstStyle/>
          <a:p>
            <a:pPr marL="0" indent="0" algn="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Equipped with a frying pan, Leo humorously challenges traditional heroes.</a:t>
            </a:r>
            <a:endParaRPr lang="en-US" sz="1530" dirty="0"/>
          </a:p>
        </p:txBody>
      </p:sp>
      <p:sp>
        <p:nvSpPr>
          <p:cNvPr id="9" name="Text 3"/>
          <p:cNvSpPr/>
          <p:nvPr/>
        </p:nvSpPr>
        <p:spPr>
          <a:xfrm>
            <a:off x="6053328" y="435254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1</a:t>
            </a:r>
            <a:endParaRPr lang="en-US" sz="1920" dirty="0"/>
          </a:p>
        </p:txBody>
      </p:sp>
      <p:sp>
        <p:nvSpPr>
          <p:cNvPr id="10" name="Text 4"/>
          <p:cNvSpPr/>
          <p:nvPr/>
        </p:nvSpPr>
        <p:spPr>
          <a:xfrm>
            <a:off x="7845552" y="3319272"/>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2</a:t>
            </a:r>
            <a:endParaRPr lang="en-US" sz="1920" dirty="0"/>
          </a:p>
        </p:txBody>
      </p:sp>
      <p:sp>
        <p:nvSpPr>
          <p:cNvPr id="11" name="Text 5"/>
          <p:cNvSpPr/>
          <p:nvPr/>
        </p:nvSpPr>
        <p:spPr>
          <a:xfrm>
            <a:off x="7845552" y="5394960"/>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3</a:t>
            </a:r>
            <a:endParaRPr lang="en-US" sz="1920" dirty="0"/>
          </a:p>
        </p:txBody>
      </p:sp>
      <p:sp>
        <p:nvSpPr>
          <p:cNvPr id="12" name="Text 6"/>
          <p:cNvSpPr/>
          <p:nvPr/>
        </p:nvSpPr>
        <p:spPr>
          <a:xfrm>
            <a:off x="9930384" y="2798064"/>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Courageous Spirit</a:t>
            </a:r>
            <a:endParaRPr lang="en-US" sz="1920" dirty="0"/>
          </a:p>
        </p:txBody>
      </p:sp>
      <p:sp>
        <p:nvSpPr>
          <p:cNvPr id="13" name="Text 7"/>
          <p:cNvSpPr/>
          <p:nvPr/>
        </p:nvSpPr>
        <p:spPr>
          <a:xfrm>
            <a:off x="9930384" y="3319272"/>
            <a:ext cx="3922776"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Leo confronts danger with naive misunderstanding, inviting affection.</a:t>
            </a:r>
            <a:endParaRPr lang="en-US" sz="1530" dirty="0"/>
          </a:p>
        </p:txBody>
      </p:sp>
      <p:sp>
        <p:nvSpPr>
          <p:cNvPr id="14" name="Text 8"/>
          <p:cNvSpPr/>
          <p:nvPr/>
        </p:nvSpPr>
        <p:spPr>
          <a:xfrm>
            <a:off x="9930384" y="5266944"/>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Engaging Narrative</a:t>
            </a:r>
            <a:endParaRPr lang="en-US" sz="1920" dirty="0"/>
          </a:p>
        </p:txBody>
      </p:sp>
      <p:sp>
        <p:nvSpPr>
          <p:cNvPr id="15" name="Text 9"/>
          <p:cNvSpPr/>
          <p:nvPr/>
        </p:nvSpPr>
        <p:spPr>
          <a:xfrm>
            <a:off x="9930384" y="5788152"/>
            <a:ext cx="3922776"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Players sympathize with Leo's humorous quest to slay the dragon.</a:t>
            </a:r>
            <a:endParaRPr lang="en-US" sz="153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3776472"/>
            <a:ext cx="4297680" cy="2249424"/>
          </a:xfrm>
          <a:prstGeom prst="rect">
            <a:avLst/>
          </a:prstGeom>
        </p:spPr>
      </p:pic>
      <p:pic>
        <p:nvPicPr>
          <p:cNvPr id="5" name="Image 3" descr="preencoded.png"/>
          <p:cNvPicPr>
            <a:picLocks noChangeAspect="1"/>
          </p:cNvPicPr>
          <p:nvPr/>
        </p:nvPicPr>
        <p:blipFill>
          <a:blip r:embed="rId5"/>
          <a:stretch>
            <a:fillRect/>
          </a:stretch>
        </p:blipFill>
        <p:spPr>
          <a:xfrm>
            <a:off x="5175504" y="3776472"/>
            <a:ext cx="4297680" cy="2249424"/>
          </a:xfrm>
          <a:prstGeom prst="rect">
            <a:avLst/>
          </a:prstGeom>
        </p:spPr>
      </p:pic>
      <p:pic>
        <p:nvPicPr>
          <p:cNvPr id="6" name="Image 4" descr="preencoded.png"/>
          <p:cNvPicPr>
            <a:picLocks noChangeAspect="1"/>
          </p:cNvPicPr>
          <p:nvPr/>
        </p:nvPicPr>
        <p:blipFill>
          <a:blip r:embed="rId6"/>
          <a:stretch>
            <a:fillRect/>
          </a:stretch>
        </p:blipFill>
        <p:spPr>
          <a:xfrm>
            <a:off x="9656064" y="3776472"/>
            <a:ext cx="4297680" cy="2249424"/>
          </a:xfrm>
          <a:prstGeom prst="rect">
            <a:avLst/>
          </a:prstGeom>
        </p:spPr>
      </p:pic>
      <p:pic>
        <p:nvPicPr>
          <p:cNvPr id="7" name="Image 5" descr="preencoded.png"/>
          <p:cNvPicPr>
            <a:picLocks noChangeAspect="1"/>
          </p:cNvPicPr>
          <p:nvPr/>
        </p:nvPicPr>
        <p:blipFill>
          <a:blip r:embed="rId7"/>
          <a:stretch>
            <a:fillRect/>
          </a:stretch>
        </p:blipFill>
        <p:spPr>
          <a:xfrm>
            <a:off x="713232" y="4389120"/>
            <a:ext cx="4233672" cy="1609344"/>
          </a:xfrm>
          <a:prstGeom prst="rect">
            <a:avLst/>
          </a:prstGeom>
        </p:spPr>
      </p:pic>
      <p:pic>
        <p:nvPicPr>
          <p:cNvPr id="8" name="Image 6" descr="preencoded.png"/>
          <p:cNvPicPr>
            <a:picLocks noChangeAspect="1"/>
          </p:cNvPicPr>
          <p:nvPr/>
        </p:nvPicPr>
        <p:blipFill>
          <a:blip r:embed="rId7"/>
          <a:stretch>
            <a:fillRect/>
          </a:stretch>
        </p:blipFill>
        <p:spPr>
          <a:xfrm>
            <a:off x="5202936" y="4389120"/>
            <a:ext cx="4233672" cy="1609344"/>
          </a:xfrm>
          <a:prstGeom prst="rect">
            <a:avLst/>
          </a:prstGeom>
        </p:spPr>
      </p:pic>
      <p:pic>
        <p:nvPicPr>
          <p:cNvPr id="9" name="Image 7" descr="preencoded.png"/>
          <p:cNvPicPr>
            <a:picLocks noChangeAspect="1"/>
          </p:cNvPicPr>
          <p:nvPr/>
        </p:nvPicPr>
        <p:blipFill>
          <a:blip r:embed="rId7"/>
          <a:stretch>
            <a:fillRect/>
          </a:stretch>
        </p:blipFill>
        <p:spPr>
          <a:xfrm>
            <a:off x="9692640" y="4389120"/>
            <a:ext cx="4233672" cy="1609344"/>
          </a:xfrm>
          <a:prstGeom prst="rect">
            <a:avLst/>
          </a:prstGeom>
        </p:spPr>
      </p:pic>
      <p:pic>
        <p:nvPicPr>
          <p:cNvPr id="10" name="Image 8" descr="preencoded.png"/>
          <p:cNvPicPr>
            <a:picLocks noChangeAspect="1"/>
          </p:cNvPicPr>
          <p:nvPr/>
        </p:nvPicPr>
        <p:blipFill>
          <a:blip r:embed="rId8"/>
          <a:stretch>
            <a:fillRect/>
          </a:stretch>
        </p:blipFill>
        <p:spPr>
          <a:xfrm>
            <a:off x="704088" y="3794760"/>
            <a:ext cx="4270248" cy="621792"/>
          </a:xfrm>
          <a:prstGeom prst="rect">
            <a:avLst/>
          </a:prstGeom>
        </p:spPr>
      </p:pic>
      <p:pic>
        <p:nvPicPr>
          <p:cNvPr id="11" name="Image 9" descr="preencoded.png"/>
          <p:cNvPicPr>
            <a:picLocks noChangeAspect="1"/>
          </p:cNvPicPr>
          <p:nvPr/>
        </p:nvPicPr>
        <p:blipFill>
          <a:blip r:embed="rId8"/>
          <a:stretch>
            <a:fillRect/>
          </a:stretch>
        </p:blipFill>
        <p:spPr>
          <a:xfrm>
            <a:off x="5184648" y="3794760"/>
            <a:ext cx="4270248" cy="621792"/>
          </a:xfrm>
          <a:prstGeom prst="rect">
            <a:avLst/>
          </a:prstGeom>
        </p:spPr>
      </p:pic>
      <p:pic>
        <p:nvPicPr>
          <p:cNvPr id="12" name="Image 10" descr="preencoded.png"/>
          <p:cNvPicPr>
            <a:picLocks noChangeAspect="1"/>
          </p:cNvPicPr>
          <p:nvPr/>
        </p:nvPicPr>
        <p:blipFill>
          <a:blip r:embed="rId9"/>
          <a:stretch>
            <a:fillRect/>
          </a:stretch>
        </p:blipFill>
        <p:spPr>
          <a:xfrm>
            <a:off x="9674352" y="3794760"/>
            <a:ext cx="4270248" cy="621792"/>
          </a:xfrm>
          <a:prstGeom prst="rect">
            <a:avLst/>
          </a:prstGeom>
        </p:spPr>
      </p:pic>
      <p:sp>
        <p:nvSpPr>
          <p:cNvPr id="13" name="Text 0"/>
          <p:cNvSpPr/>
          <p:nvPr/>
        </p:nvSpPr>
        <p:spPr>
          <a:xfrm>
            <a:off x="685800" y="2002536"/>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The Story: Choices &amp; Consequences</a:t>
            </a:r>
            <a:endParaRPr lang="en-US" sz="3840" dirty="0"/>
          </a:p>
        </p:txBody>
      </p:sp>
      <p:sp>
        <p:nvSpPr>
          <p:cNvPr id="14" name="Text 1"/>
          <p:cNvSpPr/>
          <p:nvPr/>
        </p:nvSpPr>
        <p:spPr>
          <a:xfrm>
            <a:off x="685800" y="2825496"/>
            <a:ext cx="13267944"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The story follows Leo navigating choices at a crucial moment in his adventure. Each decision impacts the narrative and leads to unique experiences, emphasizing player agency. The humor and unpredictability keep every play session fresh and engaging, creating a deeper connection to Leo as players reflect on the consequences of their choices.</a:t>
            </a:r>
            <a:endParaRPr lang="en-US" sz="1530" dirty="0"/>
          </a:p>
        </p:txBody>
      </p:sp>
      <p:sp>
        <p:nvSpPr>
          <p:cNvPr id="15" name="Text 2"/>
          <p:cNvSpPr/>
          <p:nvPr/>
        </p:nvSpPr>
        <p:spPr>
          <a:xfrm>
            <a:off x="914400" y="4590288"/>
            <a:ext cx="3849624"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Fork in the Road</a:t>
            </a:r>
            <a:endParaRPr lang="en-US" sz="1920" dirty="0"/>
          </a:p>
        </p:txBody>
      </p:sp>
      <p:sp>
        <p:nvSpPr>
          <p:cNvPr id="16" name="Text 3"/>
          <p:cNvSpPr/>
          <p:nvPr/>
        </p:nvSpPr>
        <p:spPr>
          <a:xfrm>
            <a:off x="2761488" y="392277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1</a:t>
            </a:r>
            <a:endParaRPr lang="en-US" sz="1920" dirty="0"/>
          </a:p>
        </p:txBody>
      </p:sp>
      <p:sp>
        <p:nvSpPr>
          <p:cNvPr id="17" name="Text 4"/>
          <p:cNvSpPr/>
          <p:nvPr/>
        </p:nvSpPr>
        <p:spPr>
          <a:xfrm>
            <a:off x="914400" y="5065776"/>
            <a:ext cx="3849624"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Leo faces decisions that shape his adventure uniquely.</a:t>
            </a:r>
            <a:endParaRPr lang="en-US" sz="1530" dirty="0"/>
          </a:p>
        </p:txBody>
      </p:sp>
      <p:sp>
        <p:nvSpPr>
          <p:cNvPr id="18" name="Text 5"/>
          <p:cNvSpPr/>
          <p:nvPr/>
        </p:nvSpPr>
        <p:spPr>
          <a:xfrm>
            <a:off x="5394960" y="4590288"/>
            <a:ext cx="3849624"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Humor &amp; Unpredictability</a:t>
            </a:r>
            <a:endParaRPr lang="en-US" sz="1920" dirty="0"/>
          </a:p>
        </p:txBody>
      </p:sp>
      <p:sp>
        <p:nvSpPr>
          <p:cNvPr id="19" name="Text 6"/>
          <p:cNvSpPr/>
          <p:nvPr/>
        </p:nvSpPr>
        <p:spPr>
          <a:xfrm>
            <a:off x="5394960" y="5065776"/>
            <a:ext cx="3849624"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The game includes humorous encounters like grizzled adventurers and a sleeping dragon.</a:t>
            </a:r>
            <a:endParaRPr lang="en-US" sz="1530" dirty="0"/>
          </a:p>
        </p:txBody>
      </p:sp>
      <p:sp>
        <p:nvSpPr>
          <p:cNvPr id="20" name="Text 7"/>
          <p:cNvSpPr/>
          <p:nvPr/>
        </p:nvSpPr>
        <p:spPr>
          <a:xfrm>
            <a:off x="7251192" y="392277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2</a:t>
            </a:r>
            <a:endParaRPr lang="en-US" sz="1920" dirty="0"/>
          </a:p>
        </p:txBody>
      </p:sp>
      <p:sp>
        <p:nvSpPr>
          <p:cNvPr id="21" name="Text 8"/>
          <p:cNvSpPr/>
          <p:nvPr/>
        </p:nvSpPr>
        <p:spPr>
          <a:xfrm>
            <a:off x="9884664" y="4590288"/>
            <a:ext cx="3849624"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Player Agency</a:t>
            </a:r>
            <a:endParaRPr lang="en-US" sz="1920" dirty="0"/>
          </a:p>
        </p:txBody>
      </p:sp>
      <p:sp>
        <p:nvSpPr>
          <p:cNvPr id="22" name="Text 9"/>
          <p:cNvSpPr/>
          <p:nvPr/>
        </p:nvSpPr>
        <p:spPr>
          <a:xfrm>
            <a:off x="9884664" y="5065776"/>
            <a:ext cx="3849624"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Every choice has significant consequences, fostering emotional investment.</a:t>
            </a:r>
            <a:endParaRPr lang="en-US" sz="1530" dirty="0"/>
          </a:p>
        </p:txBody>
      </p:sp>
      <p:sp>
        <p:nvSpPr>
          <p:cNvPr id="23" name="Text 10"/>
          <p:cNvSpPr/>
          <p:nvPr/>
        </p:nvSpPr>
        <p:spPr>
          <a:xfrm>
            <a:off x="11740896" y="392277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3</a:t>
            </a:r>
            <a:endParaRPr lang="en-US" sz="192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3785616"/>
            <a:ext cx="4398264" cy="786384"/>
          </a:xfrm>
          <a:prstGeom prst="rect">
            <a:avLst/>
          </a:prstGeom>
        </p:spPr>
      </p:pic>
      <p:pic>
        <p:nvPicPr>
          <p:cNvPr id="5" name="Image 3" descr="preencoded.png"/>
          <p:cNvPicPr>
            <a:picLocks noChangeAspect="1"/>
          </p:cNvPicPr>
          <p:nvPr/>
        </p:nvPicPr>
        <p:blipFill>
          <a:blip r:embed="rId5"/>
          <a:stretch>
            <a:fillRect/>
          </a:stretch>
        </p:blipFill>
        <p:spPr>
          <a:xfrm>
            <a:off x="5120640" y="3785616"/>
            <a:ext cx="4398264" cy="786384"/>
          </a:xfrm>
          <a:prstGeom prst="rect">
            <a:avLst/>
          </a:prstGeom>
        </p:spPr>
      </p:pic>
      <p:pic>
        <p:nvPicPr>
          <p:cNvPr id="6" name="Image 4" descr="preencoded.png"/>
          <p:cNvPicPr>
            <a:picLocks noChangeAspect="1"/>
          </p:cNvPicPr>
          <p:nvPr/>
        </p:nvPicPr>
        <p:blipFill>
          <a:blip r:embed="rId6"/>
          <a:stretch>
            <a:fillRect/>
          </a:stretch>
        </p:blipFill>
        <p:spPr>
          <a:xfrm>
            <a:off x="9546336" y="3785616"/>
            <a:ext cx="4398264" cy="786384"/>
          </a:xfrm>
          <a:prstGeom prst="rect">
            <a:avLst/>
          </a:prstGeom>
        </p:spPr>
      </p:pic>
      <p:sp>
        <p:nvSpPr>
          <p:cNvPr id="7" name="Text 0"/>
          <p:cNvSpPr/>
          <p:nvPr/>
        </p:nvSpPr>
        <p:spPr>
          <a:xfrm>
            <a:off x="685800" y="1984248"/>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Visualizing the Adventure</a:t>
            </a:r>
            <a:endParaRPr lang="en-US" sz="3840" dirty="0"/>
          </a:p>
        </p:txBody>
      </p:sp>
      <p:sp>
        <p:nvSpPr>
          <p:cNvPr id="8" name="Text 1"/>
          <p:cNvSpPr/>
          <p:nvPr/>
        </p:nvSpPr>
        <p:spPr>
          <a:xfrm>
            <a:off x="685800" y="2816352"/>
            <a:ext cx="13267944"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The adventure's structure is illustrated through a flowchart that captures the complex narrative while maintaining an accessible interface. This visualization helps players understand the overarching storyline and appreciate the intricacies of branching paths, clarifying their journey and critical decisions.</a:t>
            </a:r>
            <a:endParaRPr lang="en-US" sz="1530" dirty="0"/>
          </a:p>
        </p:txBody>
      </p:sp>
      <p:sp>
        <p:nvSpPr>
          <p:cNvPr id="9" name="Text 2"/>
          <p:cNvSpPr/>
          <p:nvPr/>
        </p:nvSpPr>
        <p:spPr>
          <a:xfrm>
            <a:off x="2825496" y="3995928"/>
            <a:ext cx="146304" cy="365760"/>
          </a:xfrm>
          <a:prstGeom prst="rect">
            <a:avLst/>
          </a:prstGeom>
          <a:noFill/>
          <a:ln/>
        </p:spPr>
        <p:txBody>
          <a:bodyPr wrap="none" lIns="0" tIns="0" rIns="0" bIns="0" rtlCol="0" anchor="ctr"/>
          <a:lstStyle/>
          <a:p>
            <a:pPr marL="0" indent="0" algn="ctr">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1</a:t>
            </a:r>
            <a:endParaRPr lang="en-US" sz="1920" dirty="0"/>
          </a:p>
        </p:txBody>
      </p:sp>
      <p:sp>
        <p:nvSpPr>
          <p:cNvPr id="10" name="Text 3"/>
          <p:cNvSpPr/>
          <p:nvPr/>
        </p:nvSpPr>
        <p:spPr>
          <a:xfrm>
            <a:off x="896112" y="4855464"/>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Start Point</a:t>
            </a:r>
            <a:endParaRPr lang="en-US" sz="1920" dirty="0"/>
          </a:p>
        </p:txBody>
      </p:sp>
      <p:sp>
        <p:nvSpPr>
          <p:cNvPr id="11" name="Text 4"/>
          <p:cNvSpPr/>
          <p:nvPr/>
        </p:nvSpPr>
        <p:spPr>
          <a:xfrm>
            <a:off x="896112" y="5340096"/>
            <a:ext cx="4005072" cy="493776"/>
          </a:xfrm>
          <a:prstGeom prst="rect">
            <a:avLst/>
          </a:prstGeom>
          <a:noFill/>
          <a:ln/>
        </p:spPr>
        <p:txBody>
          <a:bodyPr wrap="square" lIns="0" tIns="0" rIns="0" bIns="0" rtlCol="0" anchor="ctr"/>
          <a:lstStyle/>
          <a:p>
            <a:pPr marL="0" indent="0" algn="ct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Choosing between the Dark Path and Sunny Path.</a:t>
            </a:r>
            <a:endParaRPr lang="en-US" sz="1530" dirty="0"/>
          </a:p>
        </p:txBody>
      </p:sp>
      <p:sp>
        <p:nvSpPr>
          <p:cNvPr id="12" name="Text 5"/>
          <p:cNvSpPr/>
          <p:nvPr/>
        </p:nvSpPr>
        <p:spPr>
          <a:xfrm>
            <a:off x="5321808" y="4855464"/>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Divergent Decisions</a:t>
            </a:r>
            <a:endParaRPr lang="en-US" sz="1920" dirty="0"/>
          </a:p>
        </p:txBody>
      </p:sp>
      <p:sp>
        <p:nvSpPr>
          <p:cNvPr id="13" name="Text 6"/>
          <p:cNvSpPr/>
          <p:nvPr/>
        </p:nvSpPr>
        <p:spPr>
          <a:xfrm>
            <a:off x="5321808" y="5340096"/>
            <a:ext cx="4005072" cy="493776"/>
          </a:xfrm>
          <a:prstGeom prst="rect">
            <a:avLst/>
          </a:prstGeom>
          <a:noFill/>
          <a:ln/>
        </p:spPr>
        <p:txBody>
          <a:bodyPr wrap="square" lIns="0" tIns="0" rIns="0" bIns="0" rtlCol="0" anchor="ctr"/>
          <a:lstStyle/>
          <a:p>
            <a:pPr marL="0" indent="0" algn="ct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Each path leads to unique scenarios and endings.</a:t>
            </a:r>
            <a:endParaRPr lang="en-US" sz="1530" dirty="0"/>
          </a:p>
        </p:txBody>
      </p:sp>
      <p:sp>
        <p:nvSpPr>
          <p:cNvPr id="14" name="Text 7"/>
          <p:cNvSpPr/>
          <p:nvPr/>
        </p:nvSpPr>
        <p:spPr>
          <a:xfrm>
            <a:off x="7251192" y="3995928"/>
            <a:ext cx="146304" cy="365760"/>
          </a:xfrm>
          <a:prstGeom prst="rect">
            <a:avLst/>
          </a:prstGeom>
          <a:noFill/>
          <a:ln/>
        </p:spPr>
        <p:txBody>
          <a:bodyPr wrap="none" lIns="0" tIns="0" rIns="0" bIns="0" rtlCol="0" anchor="ctr"/>
          <a:lstStyle/>
          <a:p>
            <a:pPr marL="0" indent="0" algn="ctr">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2</a:t>
            </a:r>
            <a:endParaRPr lang="en-US" sz="1920" dirty="0"/>
          </a:p>
        </p:txBody>
      </p:sp>
      <p:sp>
        <p:nvSpPr>
          <p:cNvPr id="15" name="Text 8"/>
          <p:cNvSpPr/>
          <p:nvPr/>
        </p:nvSpPr>
        <p:spPr>
          <a:xfrm>
            <a:off x="9738360" y="4855464"/>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Impact of Choices</a:t>
            </a:r>
            <a:endParaRPr lang="en-US" sz="1920" dirty="0"/>
          </a:p>
        </p:txBody>
      </p:sp>
      <p:sp>
        <p:nvSpPr>
          <p:cNvPr id="16" name="Text 9"/>
          <p:cNvSpPr/>
          <p:nvPr/>
        </p:nvSpPr>
        <p:spPr>
          <a:xfrm>
            <a:off x="9738360" y="5340096"/>
            <a:ext cx="4005072" cy="493776"/>
          </a:xfrm>
          <a:prstGeom prst="rect">
            <a:avLst/>
          </a:prstGeom>
          <a:noFill/>
          <a:ln/>
        </p:spPr>
        <p:txBody>
          <a:bodyPr wrap="square" lIns="0" tIns="0" rIns="0" bIns="0" rtlCol="0" anchor="ctr"/>
          <a:lstStyle/>
          <a:p>
            <a:pPr marL="0" indent="0" algn="ct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Decisions influence the storyline from humor to high stakes.</a:t>
            </a:r>
            <a:endParaRPr lang="en-US" sz="1530" dirty="0"/>
          </a:p>
        </p:txBody>
      </p:sp>
      <p:sp>
        <p:nvSpPr>
          <p:cNvPr id="17" name="Text 10"/>
          <p:cNvSpPr/>
          <p:nvPr/>
        </p:nvSpPr>
        <p:spPr>
          <a:xfrm>
            <a:off x="11667744" y="3995928"/>
            <a:ext cx="146304" cy="365760"/>
          </a:xfrm>
          <a:prstGeom prst="rect">
            <a:avLst/>
          </a:prstGeom>
          <a:noFill/>
          <a:ln/>
        </p:spPr>
        <p:txBody>
          <a:bodyPr wrap="none" lIns="0" tIns="0" rIns="0" bIns="0" rtlCol="0" anchor="ctr"/>
          <a:lstStyle/>
          <a:p>
            <a:pPr marL="0" indent="0" algn="ctr">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3</a:t>
            </a:r>
            <a:endParaRPr lang="en-US" sz="192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01768" y="2212848"/>
            <a:ext cx="4645152" cy="4645152"/>
          </a:xfrm>
          <a:prstGeom prst="rect">
            <a:avLst/>
          </a:prstGeom>
        </p:spPr>
      </p:pic>
      <p:pic>
        <p:nvPicPr>
          <p:cNvPr id="4" name="Image 2" descr="preencoded.png"/>
          <p:cNvPicPr>
            <a:picLocks noChangeAspect="1"/>
          </p:cNvPicPr>
          <p:nvPr/>
        </p:nvPicPr>
        <p:blipFill>
          <a:blip r:embed="rId5"/>
          <a:stretch>
            <a:fillRect/>
          </a:stretch>
        </p:blipFill>
        <p:spPr>
          <a:xfrm>
            <a:off x="5001768" y="2212848"/>
            <a:ext cx="4645152" cy="4645152"/>
          </a:xfrm>
          <a:prstGeom prst="rect">
            <a:avLst/>
          </a:prstGeom>
        </p:spPr>
      </p:pic>
      <p:pic>
        <p:nvPicPr>
          <p:cNvPr id="5" name="Image 3" descr="preencoded.png"/>
          <p:cNvPicPr>
            <a:picLocks noChangeAspect="1"/>
          </p:cNvPicPr>
          <p:nvPr/>
        </p:nvPicPr>
        <p:blipFill>
          <a:blip r:embed="rId6"/>
          <a:stretch>
            <a:fillRect/>
          </a:stretch>
        </p:blipFill>
        <p:spPr>
          <a:xfrm>
            <a:off x="5001768" y="2212848"/>
            <a:ext cx="4645152" cy="4645152"/>
          </a:xfrm>
          <a:prstGeom prst="rect">
            <a:avLst/>
          </a:prstGeom>
        </p:spPr>
      </p:pic>
      <p:sp>
        <p:nvSpPr>
          <p:cNvPr id="6" name="Text 0"/>
          <p:cNvSpPr/>
          <p:nvPr/>
        </p:nvSpPr>
        <p:spPr>
          <a:xfrm>
            <a:off x="685800" y="138074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Technical Stack &amp; Architecture</a:t>
            </a:r>
            <a:endParaRPr lang="en-US" sz="3840" dirty="0"/>
          </a:p>
        </p:txBody>
      </p:sp>
      <p:sp>
        <p:nvSpPr>
          <p:cNvPr id="7" name="Text 1"/>
          <p:cNvSpPr/>
          <p:nvPr/>
        </p:nvSpPr>
        <p:spPr>
          <a:xfrm>
            <a:off x="786384" y="4032504"/>
            <a:ext cx="3538728" cy="310896"/>
          </a:xfrm>
          <a:prstGeom prst="rect">
            <a:avLst/>
          </a:prstGeom>
          <a:noFill/>
          <a:ln/>
        </p:spPr>
        <p:txBody>
          <a:bodyPr wrap="none" lIns="0" tIns="0" rIns="0" bIns="0" rtlCol="0" anchor="ctr"/>
          <a:lstStyle/>
          <a:p>
            <a:pPr marL="0" indent="0" algn="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Web Technologies</a:t>
            </a:r>
            <a:endParaRPr lang="en-US" sz="1920" dirty="0"/>
          </a:p>
        </p:txBody>
      </p:sp>
      <p:sp>
        <p:nvSpPr>
          <p:cNvPr id="8" name="Text 2"/>
          <p:cNvSpPr/>
          <p:nvPr/>
        </p:nvSpPr>
        <p:spPr>
          <a:xfrm>
            <a:off x="786384" y="4553712"/>
            <a:ext cx="3538728" cy="493776"/>
          </a:xfrm>
          <a:prstGeom prst="rect">
            <a:avLst/>
          </a:prstGeom>
          <a:noFill/>
          <a:ln/>
        </p:spPr>
        <p:txBody>
          <a:bodyPr wrap="square" lIns="0" tIns="0" rIns="0" bIns="0" rtlCol="0" anchor="ctr"/>
          <a:lstStyle/>
          <a:p>
            <a:pPr marL="0" indent="0" algn="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HTML5, CSS, and JavaScript (ES6) for a seamless user experience.</a:t>
            </a:r>
            <a:endParaRPr lang="en-US" sz="1530" dirty="0"/>
          </a:p>
        </p:txBody>
      </p:sp>
      <p:sp>
        <p:nvSpPr>
          <p:cNvPr id="9" name="Text 3"/>
          <p:cNvSpPr/>
          <p:nvPr/>
        </p:nvSpPr>
        <p:spPr>
          <a:xfrm>
            <a:off x="6053328" y="435254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1</a:t>
            </a:r>
            <a:endParaRPr lang="en-US" sz="1920" dirty="0"/>
          </a:p>
        </p:txBody>
      </p:sp>
      <p:sp>
        <p:nvSpPr>
          <p:cNvPr id="10" name="Text 4"/>
          <p:cNvSpPr/>
          <p:nvPr/>
        </p:nvSpPr>
        <p:spPr>
          <a:xfrm>
            <a:off x="7845552" y="3319272"/>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2</a:t>
            </a:r>
            <a:endParaRPr lang="en-US" sz="1920" dirty="0"/>
          </a:p>
        </p:txBody>
      </p:sp>
      <p:sp>
        <p:nvSpPr>
          <p:cNvPr id="11" name="Text 5"/>
          <p:cNvSpPr/>
          <p:nvPr/>
        </p:nvSpPr>
        <p:spPr>
          <a:xfrm>
            <a:off x="7845552" y="5394960"/>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3</a:t>
            </a:r>
            <a:endParaRPr lang="en-US" sz="1920" dirty="0"/>
          </a:p>
        </p:txBody>
      </p:sp>
      <p:sp>
        <p:nvSpPr>
          <p:cNvPr id="12" name="Text 6"/>
          <p:cNvSpPr/>
          <p:nvPr/>
        </p:nvSpPr>
        <p:spPr>
          <a:xfrm>
            <a:off x="9930384" y="2734056"/>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Client-Side Logic</a:t>
            </a:r>
            <a:endParaRPr lang="en-US" sz="1920" dirty="0"/>
          </a:p>
        </p:txBody>
      </p:sp>
      <p:sp>
        <p:nvSpPr>
          <p:cNvPr id="13" name="Text 7"/>
          <p:cNvSpPr/>
          <p:nvPr/>
        </p:nvSpPr>
        <p:spPr>
          <a:xfrm>
            <a:off x="9930384" y="3255264"/>
            <a:ext cx="3922776"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Game logic is managed in real-time via JavaScript without page reloads.</a:t>
            </a:r>
            <a:endParaRPr lang="en-US" sz="1530" dirty="0"/>
          </a:p>
        </p:txBody>
      </p:sp>
      <p:sp>
        <p:nvSpPr>
          <p:cNvPr id="14" name="Text 8"/>
          <p:cNvSpPr/>
          <p:nvPr/>
        </p:nvSpPr>
        <p:spPr>
          <a:xfrm>
            <a:off x="9930384" y="5084064"/>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Inventory Tracking</a:t>
            </a:r>
            <a:endParaRPr lang="en-US" sz="1920" dirty="0"/>
          </a:p>
        </p:txBody>
      </p:sp>
      <p:sp>
        <p:nvSpPr>
          <p:cNvPr id="15" name="Text 9"/>
          <p:cNvSpPr/>
          <p:nvPr/>
        </p:nvSpPr>
        <p:spPr>
          <a:xfrm>
            <a:off x="9930384" y="5605272"/>
            <a:ext cx="3922776"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JavaScript variable tracks player inventory and updates the UI dynamically.</a:t>
            </a:r>
            <a:endParaRPr lang="en-US" sz="153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4041648"/>
            <a:ext cx="4297680" cy="1728216"/>
          </a:xfrm>
          <a:prstGeom prst="rect">
            <a:avLst/>
          </a:prstGeom>
        </p:spPr>
      </p:pic>
      <p:pic>
        <p:nvPicPr>
          <p:cNvPr id="5" name="Image 3" descr="preencoded.png"/>
          <p:cNvPicPr>
            <a:picLocks noChangeAspect="1"/>
          </p:cNvPicPr>
          <p:nvPr/>
        </p:nvPicPr>
        <p:blipFill>
          <a:blip r:embed="rId5"/>
          <a:stretch>
            <a:fillRect/>
          </a:stretch>
        </p:blipFill>
        <p:spPr>
          <a:xfrm>
            <a:off x="5175504" y="4041648"/>
            <a:ext cx="4297680" cy="1728216"/>
          </a:xfrm>
          <a:prstGeom prst="rect">
            <a:avLst/>
          </a:prstGeom>
        </p:spPr>
      </p:pic>
      <p:pic>
        <p:nvPicPr>
          <p:cNvPr id="6" name="Image 4" descr="preencoded.png"/>
          <p:cNvPicPr>
            <a:picLocks noChangeAspect="1"/>
          </p:cNvPicPr>
          <p:nvPr/>
        </p:nvPicPr>
        <p:blipFill>
          <a:blip r:embed="rId5"/>
          <a:stretch>
            <a:fillRect/>
          </a:stretch>
        </p:blipFill>
        <p:spPr>
          <a:xfrm>
            <a:off x="9656064" y="4041648"/>
            <a:ext cx="4297680" cy="1728216"/>
          </a:xfrm>
          <a:prstGeom prst="rect">
            <a:avLst/>
          </a:prstGeom>
        </p:spPr>
      </p:pic>
      <p:sp>
        <p:nvSpPr>
          <p:cNvPr id="7" name="Text 0"/>
          <p:cNvSpPr/>
          <p:nvPr/>
        </p:nvSpPr>
        <p:spPr>
          <a:xfrm>
            <a:off x="685800" y="2258568"/>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Implementation &amp; Challenges</a:t>
            </a:r>
            <a:endParaRPr lang="en-US" sz="3840" dirty="0"/>
          </a:p>
        </p:txBody>
      </p:sp>
      <p:sp>
        <p:nvSpPr>
          <p:cNvPr id="8" name="Text 1"/>
          <p:cNvSpPr/>
          <p:nvPr/>
        </p:nvSpPr>
        <p:spPr>
          <a:xfrm>
            <a:off x="685800" y="3090672"/>
            <a:ext cx="13267944"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Transitioning the narrative engine presented both opportunities and challenges. Our experience in converting C functions to JavaScript emphasized the importance of maintaining game logic while enhancing player interaction through event listeners. The process of tracking the game state developed our debugging skills and deepened our grasp of state management in JavaScript.</a:t>
            </a:r>
            <a:endParaRPr lang="en-US" sz="1530" dirty="0"/>
          </a:p>
        </p:txBody>
      </p:sp>
      <p:sp>
        <p:nvSpPr>
          <p:cNvPr id="9" name="Text 2"/>
          <p:cNvSpPr/>
          <p:nvPr/>
        </p:nvSpPr>
        <p:spPr>
          <a:xfrm>
            <a:off x="914400" y="4261104"/>
            <a:ext cx="3849624"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Narrative Engine Conversion</a:t>
            </a:r>
            <a:endParaRPr lang="en-US" sz="1920" dirty="0"/>
          </a:p>
        </p:txBody>
      </p:sp>
      <p:sp>
        <p:nvSpPr>
          <p:cNvPr id="10" name="Text 3"/>
          <p:cNvSpPr/>
          <p:nvPr/>
        </p:nvSpPr>
        <p:spPr>
          <a:xfrm>
            <a:off x="914400" y="4745736"/>
            <a:ext cx="3849624"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Restructured C functions into JavaScript to maintain game logic.</a:t>
            </a:r>
            <a:endParaRPr lang="en-US" sz="1530" dirty="0"/>
          </a:p>
        </p:txBody>
      </p:sp>
      <p:sp>
        <p:nvSpPr>
          <p:cNvPr id="11" name="Text 4"/>
          <p:cNvSpPr/>
          <p:nvPr/>
        </p:nvSpPr>
        <p:spPr>
          <a:xfrm>
            <a:off x="5394960" y="4261104"/>
            <a:ext cx="3849624" cy="612648"/>
          </a:xfrm>
          <a:prstGeom prst="rect">
            <a:avLst/>
          </a:prstGeom>
          <a:noFill/>
          <a:ln/>
        </p:spPr>
        <p:txBody>
          <a:bodyPr wrap="squar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Event Handling Implementation</a:t>
            </a:r>
            <a:endParaRPr lang="en-US" sz="1920" dirty="0"/>
          </a:p>
        </p:txBody>
      </p:sp>
      <p:sp>
        <p:nvSpPr>
          <p:cNvPr id="12" name="Text 5"/>
          <p:cNvSpPr/>
          <p:nvPr/>
        </p:nvSpPr>
        <p:spPr>
          <a:xfrm>
            <a:off x="5394960" y="5047488"/>
            <a:ext cx="3849624"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Utilized JavaScript event listeners for player interactions.</a:t>
            </a:r>
            <a:endParaRPr lang="en-US" sz="1530" dirty="0"/>
          </a:p>
        </p:txBody>
      </p:sp>
      <p:sp>
        <p:nvSpPr>
          <p:cNvPr id="13" name="Text 6"/>
          <p:cNvSpPr/>
          <p:nvPr/>
        </p:nvSpPr>
        <p:spPr>
          <a:xfrm>
            <a:off x="9884664" y="4261104"/>
            <a:ext cx="3849624"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Game State Tracking Challenge</a:t>
            </a:r>
            <a:endParaRPr lang="en-US" sz="1920" dirty="0"/>
          </a:p>
        </p:txBody>
      </p:sp>
      <p:sp>
        <p:nvSpPr>
          <p:cNvPr id="14" name="Text 7"/>
          <p:cNvSpPr/>
          <p:nvPr/>
        </p:nvSpPr>
        <p:spPr>
          <a:xfrm>
            <a:off x="9884664" y="4745736"/>
            <a:ext cx="3849624"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Ensured inventory consistency across different scenes through rigorous testing.</a:t>
            </a:r>
            <a:endParaRPr lang="en-US" sz="153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3785616"/>
            <a:ext cx="4398264" cy="786384"/>
          </a:xfrm>
          <a:prstGeom prst="rect">
            <a:avLst/>
          </a:prstGeom>
        </p:spPr>
      </p:pic>
      <p:pic>
        <p:nvPicPr>
          <p:cNvPr id="5" name="Image 3" descr="preencoded.png"/>
          <p:cNvPicPr>
            <a:picLocks noChangeAspect="1"/>
          </p:cNvPicPr>
          <p:nvPr/>
        </p:nvPicPr>
        <p:blipFill>
          <a:blip r:embed="rId5"/>
          <a:stretch>
            <a:fillRect/>
          </a:stretch>
        </p:blipFill>
        <p:spPr>
          <a:xfrm>
            <a:off x="5120640" y="3785616"/>
            <a:ext cx="4398264" cy="786384"/>
          </a:xfrm>
          <a:prstGeom prst="rect">
            <a:avLst/>
          </a:prstGeom>
        </p:spPr>
      </p:pic>
      <p:pic>
        <p:nvPicPr>
          <p:cNvPr id="6" name="Image 4" descr="preencoded.png"/>
          <p:cNvPicPr>
            <a:picLocks noChangeAspect="1"/>
          </p:cNvPicPr>
          <p:nvPr/>
        </p:nvPicPr>
        <p:blipFill>
          <a:blip r:embed="rId6"/>
          <a:stretch>
            <a:fillRect/>
          </a:stretch>
        </p:blipFill>
        <p:spPr>
          <a:xfrm>
            <a:off x="9546336" y="3785616"/>
            <a:ext cx="4398264" cy="786384"/>
          </a:xfrm>
          <a:prstGeom prst="rect">
            <a:avLst/>
          </a:prstGeom>
        </p:spPr>
      </p:pic>
      <p:sp>
        <p:nvSpPr>
          <p:cNvPr id="7" name="Text 0"/>
          <p:cNvSpPr/>
          <p:nvPr/>
        </p:nvSpPr>
        <p:spPr>
          <a:xfrm>
            <a:off x="685800" y="1984248"/>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Live Demonstration of The Dumb Warrior</a:t>
            </a:r>
            <a:endParaRPr lang="en-US" sz="3840" dirty="0"/>
          </a:p>
        </p:txBody>
      </p:sp>
      <p:sp>
        <p:nvSpPr>
          <p:cNvPr id="8" name="Text 1"/>
          <p:cNvSpPr/>
          <p:nvPr/>
        </p:nvSpPr>
        <p:spPr>
          <a:xfrm>
            <a:off x="685800" y="2816352"/>
            <a:ext cx="13267944"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This live demonstration of 'The Dumb Warrior' will present the web application's features, emphasizing the interactive storytelling and comedic elements of Leo's journey. We will explore player choices that shape the narrative while showcasing the evolving UI that responds dynamically to decisions made throughout the gameplay.</a:t>
            </a:r>
            <a:endParaRPr lang="en-US" sz="1530" dirty="0"/>
          </a:p>
        </p:txBody>
      </p:sp>
      <p:sp>
        <p:nvSpPr>
          <p:cNvPr id="9" name="Text 2"/>
          <p:cNvSpPr/>
          <p:nvPr/>
        </p:nvSpPr>
        <p:spPr>
          <a:xfrm>
            <a:off x="2825496" y="3995928"/>
            <a:ext cx="146304" cy="365760"/>
          </a:xfrm>
          <a:prstGeom prst="rect">
            <a:avLst/>
          </a:prstGeom>
          <a:noFill/>
          <a:ln/>
        </p:spPr>
        <p:txBody>
          <a:bodyPr wrap="none" lIns="0" tIns="0" rIns="0" bIns="0" rtlCol="0" anchor="ctr"/>
          <a:lstStyle/>
          <a:p>
            <a:pPr marL="0" indent="0" algn="ctr">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1</a:t>
            </a:r>
            <a:endParaRPr lang="en-US" sz="1920" dirty="0"/>
          </a:p>
        </p:txBody>
      </p:sp>
      <p:sp>
        <p:nvSpPr>
          <p:cNvPr id="10" name="Text 3"/>
          <p:cNvSpPr/>
          <p:nvPr/>
        </p:nvSpPr>
        <p:spPr>
          <a:xfrm>
            <a:off x="896112" y="4855464"/>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Select Dark Path</a:t>
            </a:r>
            <a:endParaRPr lang="en-US" sz="1920" dirty="0"/>
          </a:p>
        </p:txBody>
      </p:sp>
      <p:sp>
        <p:nvSpPr>
          <p:cNvPr id="11" name="Text 4"/>
          <p:cNvSpPr/>
          <p:nvPr/>
        </p:nvSpPr>
        <p:spPr>
          <a:xfrm>
            <a:off x="896112" y="5340096"/>
            <a:ext cx="4005072" cy="493776"/>
          </a:xfrm>
          <a:prstGeom prst="rect">
            <a:avLst/>
          </a:prstGeom>
          <a:noFill/>
          <a:ln/>
        </p:spPr>
        <p:txBody>
          <a:bodyPr wrap="square" lIns="0" tIns="0" rIns="0" bIns="0" rtlCol="0" anchor="ctr"/>
          <a:lstStyle/>
          <a:p>
            <a:pPr marL="0" indent="0" algn="ct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Exploring player choices and their impact on the adventure.</a:t>
            </a:r>
            <a:endParaRPr lang="en-US" sz="1530" dirty="0"/>
          </a:p>
        </p:txBody>
      </p:sp>
      <p:sp>
        <p:nvSpPr>
          <p:cNvPr id="12" name="Text 5"/>
          <p:cNvSpPr/>
          <p:nvPr/>
        </p:nvSpPr>
        <p:spPr>
          <a:xfrm>
            <a:off x="5321808" y="4855464"/>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Obtain Fire Rune</a:t>
            </a:r>
            <a:endParaRPr lang="en-US" sz="1920" dirty="0"/>
          </a:p>
        </p:txBody>
      </p:sp>
      <p:sp>
        <p:nvSpPr>
          <p:cNvPr id="13" name="Text 6"/>
          <p:cNvSpPr/>
          <p:nvPr/>
        </p:nvSpPr>
        <p:spPr>
          <a:xfrm>
            <a:off x="5321808" y="5340096"/>
            <a:ext cx="4005072" cy="493776"/>
          </a:xfrm>
          <a:prstGeom prst="rect">
            <a:avLst/>
          </a:prstGeom>
          <a:noFill/>
          <a:ln/>
        </p:spPr>
        <p:txBody>
          <a:bodyPr wrap="square" lIns="0" tIns="0" rIns="0" bIns="0" rtlCol="0" anchor="ctr"/>
          <a:lstStyle/>
          <a:p>
            <a:pPr marL="0" indent="0" algn="ct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Demonstrates the consequence of leaving adventurers alone.</a:t>
            </a:r>
            <a:endParaRPr lang="en-US" sz="1530" dirty="0"/>
          </a:p>
        </p:txBody>
      </p:sp>
      <p:sp>
        <p:nvSpPr>
          <p:cNvPr id="14" name="Text 7"/>
          <p:cNvSpPr/>
          <p:nvPr/>
        </p:nvSpPr>
        <p:spPr>
          <a:xfrm>
            <a:off x="7251192" y="3995928"/>
            <a:ext cx="146304" cy="365760"/>
          </a:xfrm>
          <a:prstGeom prst="rect">
            <a:avLst/>
          </a:prstGeom>
          <a:noFill/>
          <a:ln/>
        </p:spPr>
        <p:txBody>
          <a:bodyPr wrap="none" lIns="0" tIns="0" rIns="0" bIns="0" rtlCol="0" anchor="ctr"/>
          <a:lstStyle/>
          <a:p>
            <a:pPr marL="0" indent="0" algn="ctr">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2</a:t>
            </a:r>
            <a:endParaRPr lang="en-US" sz="1920" dirty="0"/>
          </a:p>
        </p:txBody>
      </p:sp>
      <p:sp>
        <p:nvSpPr>
          <p:cNvPr id="15" name="Text 8"/>
          <p:cNvSpPr/>
          <p:nvPr/>
        </p:nvSpPr>
        <p:spPr>
          <a:xfrm>
            <a:off x="9738360" y="4855464"/>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Create Diversion</a:t>
            </a:r>
            <a:endParaRPr lang="en-US" sz="1920" dirty="0"/>
          </a:p>
        </p:txBody>
      </p:sp>
      <p:sp>
        <p:nvSpPr>
          <p:cNvPr id="16" name="Text 9"/>
          <p:cNvSpPr/>
          <p:nvPr/>
        </p:nvSpPr>
        <p:spPr>
          <a:xfrm>
            <a:off x="9738360" y="5340096"/>
            <a:ext cx="4005072" cy="493776"/>
          </a:xfrm>
          <a:prstGeom prst="rect">
            <a:avLst/>
          </a:prstGeom>
          <a:noFill/>
          <a:ln/>
        </p:spPr>
        <p:txBody>
          <a:bodyPr wrap="square" lIns="0" tIns="0" rIns="0" bIns="0" rtlCol="0" anchor="ctr"/>
          <a:lstStyle/>
          <a:p>
            <a:pPr marL="0" indent="0" algn="ct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Leads to a winning ending in the dragon's lair.</a:t>
            </a:r>
            <a:endParaRPr lang="en-US" sz="1530" dirty="0"/>
          </a:p>
        </p:txBody>
      </p:sp>
      <p:sp>
        <p:nvSpPr>
          <p:cNvPr id="17" name="Text 10"/>
          <p:cNvSpPr/>
          <p:nvPr/>
        </p:nvSpPr>
        <p:spPr>
          <a:xfrm>
            <a:off x="11667744" y="3995928"/>
            <a:ext cx="146304" cy="365760"/>
          </a:xfrm>
          <a:prstGeom prst="rect">
            <a:avLst/>
          </a:prstGeom>
          <a:noFill/>
          <a:ln/>
        </p:spPr>
        <p:txBody>
          <a:bodyPr wrap="none" lIns="0" tIns="0" rIns="0" bIns="0" rtlCol="0" anchor="ctr"/>
          <a:lstStyle/>
          <a:p>
            <a:pPr marL="0" indent="0" algn="ctr">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3</a:t>
            </a:r>
            <a:endParaRPr lang="en-US" sz="192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01768" y="2212848"/>
            <a:ext cx="4645152" cy="4645152"/>
          </a:xfrm>
          <a:prstGeom prst="rect">
            <a:avLst/>
          </a:prstGeom>
        </p:spPr>
      </p:pic>
      <p:pic>
        <p:nvPicPr>
          <p:cNvPr id="4" name="Image 2" descr="preencoded.png"/>
          <p:cNvPicPr>
            <a:picLocks noChangeAspect="1"/>
          </p:cNvPicPr>
          <p:nvPr/>
        </p:nvPicPr>
        <p:blipFill>
          <a:blip r:embed="rId5"/>
          <a:stretch>
            <a:fillRect/>
          </a:stretch>
        </p:blipFill>
        <p:spPr>
          <a:xfrm>
            <a:off x="5001768" y="2212848"/>
            <a:ext cx="4645152" cy="4645152"/>
          </a:xfrm>
          <a:prstGeom prst="rect">
            <a:avLst/>
          </a:prstGeom>
        </p:spPr>
      </p:pic>
      <p:pic>
        <p:nvPicPr>
          <p:cNvPr id="5" name="Image 3" descr="preencoded.png"/>
          <p:cNvPicPr>
            <a:picLocks noChangeAspect="1"/>
          </p:cNvPicPr>
          <p:nvPr/>
        </p:nvPicPr>
        <p:blipFill>
          <a:blip r:embed="rId6"/>
          <a:stretch>
            <a:fillRect/>
          </a:stretch>
        </p:blipFill>
        <p:spPr>
          <a:xfrm>
            <a:off x="5001768" y="2212848"/>
            <a:ext cx="4645152" cy="4645152"/>
          </a:xfrm>
          <a:prstGeom prst="rect">
            <a:avLst/>
          </a:prstGeom>
        </p:spPr>
      </p:pic>
      <p:sp>
        <p:nvSpPr>
          <p:cNvPr id="6" name="Text 0"/>
          <p:cNvSpPr/>
          <p:nvPr/>
        </p:nvSpPr>
        <p:spPr>
          <a:xfrm>
            <a:off x="685800" y="138074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Lessons Learned &amp; Future Adventures</a:t>
            </a:r>
            <a:endParaRPr lang="en-US" sz="3840" dirty="0"/>
          </a:p>
        </p:txBody>
      </p:sp>
      <p:sp>
        <p:nvSpPr>
          <p:cNvPr id="7" name="Text 1"/>
          <p:cNvSpPr/>
          <p:nvPr/>
        </p:nvSpPr>
        <p:spPr>
          <a:xfrm>
            <a:off x="786384" y="3785616"/>
            <a:ext cx="3538728" cy="310896"/>
          </a:xfrm>
          <a:prstGeom prst="rect">
            <a:avLst/>
          </a:prstGeom>
          <a:noFill/>
          <a:ln/>
        </p:spPr>
        <p:txBody>
          <a:bodyPr wrap="none" lIns="0" tIns="0" rIns="0" bIns="0" rtlCol="0" anchor="ctr"/>
          <a:lstStyle/>
          <a:p>
            <a:pPr marL="0" indent="0" algn="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Game Logic Translation</a:t>
            </a:r>
            <a:endParaRPr lang="en-US" sz="1920" dirty="0"/>
          </a:p>
        </p:txBody>
      </p:sp>
      <p:sp>
        <p:nvSpPr>
          <p:cNvPr id="8" name="Text 2"/>
          <p:cNvSpPr/>
          <p:nvPr/>
        </p:nvSpPr>
        <p:spPr>
          <a:xfrm>
            <a:off x="786384" y="4306824"/>
            <a:ext cx="3538728" cy="978408"/>
          </a:xfrm>
          <a:prstGeom prst="rect">
            <a:avLst/>
          </a:prstGeom>
          <a:noFill/>
          <a:ln/>
        </p:spPr>
        <p:txBody>
          <a:bodyPr wrap="square" lIns="0" tIns="0" rIns="0" bIns="0" rtlCol="0" anchor="ctr"/>
          <a:lstStyle/>
          <a:p>
            <a:pPr marL="0" indent="0" algn="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Learning experiences in translating from C to Python, enhancing understanding of programming languages.</a:t>
            </a:r>
            <a:endParaRPr lang="en-US" sz="1530" dirty="0"/>
          </a:p>
        </p:txBody>
      </p:sp>
      <p:sp>
        <p:nvSpPr>
          <p:cNvPr id="9" name="Text 3"/>
          <p:cNvSpPr/>
          <p:nvPr/>
        </p:nvSpPr>
        <p:spPr>
          <a:xfrm>
            <a:off x="5623560" y="435254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1</a:t>
            </a:r>
            <a:endParaRPr lang="en-US" sz="1920" dirty="0"/>
          </a:p>
        </p:txBody>
      </p:sp>
      <p:sp>
        <p:nvSpPr>
          <p:cNvPr id="10" name="Text 4"/>
          <p:cNvSpPr/>
          <p:nvPr/>
        </p:nvSpPr>
        <p:spPr>
          <a:xfrm>
            <a:off x="8065008" y="2944368"/>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2</a:t>
            </a:r>
            <a:endParaRPr lang="en-US" sz="1920" dirty="0"/>
          </a:p>
        </p:txBody>
      </p:sp>
      <p:sp>
        <p:nvSpPr>
          <p:cNvPr id="11" name="Text 5"/>
          <p:cNvSpPr/>
          <p:nvPr/>
        </p:nvSpPr>
        <p:spPr>
          <a:xfrm>
            <a:off x="8065008" y="5760720"/>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3</a:t>
            </a:r>
            <a:endParaRPr lang="en-US" sz="1920" dirty="0"/>
          </a:p>
        </p:txBody>
      </p:sp>
      <p:sp>
        <p:nvSpPr>
          <p:cNvPr id="12" name="Text 6"/>
          <p:cNvSpPr/>
          <p:nvPr/>
        </p:nvSpPr>
        <p:spPr>
          <a:xfrm>
            <a:off x="9930384" y="2734056"/>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rPr>
              <a:t>Back end server using Python</a:t>
            </a:r>
            <a:endParaRPr lang="en-US" sz="1920" dirty="0"/>
          </a:p>
        </p:txBody>
      </p:sp>
      <p:sp>
        <p:nvSpPr>
          <p:cNvPr id="13" name="Text 7"/>
          <p:cNvSpPr/>
          <p:nvPr/>
        </p:nvSpPr>
        <p:spPr>
          <a:xfrm>
            <a:off x="9930384" y="3255264"/>
            <a:ext cx="3922776"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Effective methods for dynamic UI updates, ensuring a seamless player experience.</a:t>
            </a:r>
            <a:endParaRPr lang="en-US" sz="1530" dirty="0"/>
          </a:p>
        </p:txBody>
      </p:sp>
      <p:sp>
        <p:nvSpPr>
          <p:cNvPr id="14" name="Text 8"/>
          <p:cNvSpPr/>
          <p:nvPr/>
        </p:nvSpPr>
        <p:spPr>
          <a:xfrm>
            <a:off x="9930384" y="5321808"/>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Future Enhancements</a:t>
            </a:r>
            <a:endParaRPr lang="en-US" sz="1920" dirty="0"/>
          </a:p>
        </p:txBody>
      </p:sp>
      <p:sp>
        <p:nvSpPr>
          <p:cNvPr id="15" name="Text 9"/>
          <p:cNvSpPr/>
          <p:nvPr/>
        </p:nvSpPr>
        <p:spPr>
          <a:xfrm>
            <a:off x="9930384" y="5852160"/>
            <a:ext cx="3922776"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Plans to implement localStorage and enrich storytelling with new features.</a:t>
            </a:r>
            <a:endParaRPr lang="en-US" sz="153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19</TotalTime>
  <Words>838</Words>
  <Application>Microsoft Office PowerPoint</Application>
  <PresentationFormat>Custom</PresentationFormat>
  <Paragraphs>113</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Century Gothic</vt:lpstr>
      <vt:lpstr>Wingdings 3</vt:lpstr>
      <vt:lpstr>思源黑体-Medium</vt:lpstr>
      <vt:lpstr>思源黑体-SemiBold</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Adit Singh</cp:lastModifiedBy>
  <cp:revision>3</cp:revision>
  <dcterms:created xsi:type="dcterms:W3CDTF">2025-09-02T19:20:43Z</dcterms:created>
  <dcterms:modified xsi:type="dcterms:W3CDTF">2025-09-03T05:03:51Z</dcterms:modified>
</cp:coreProperties>
</file>